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1" r:id="rId2"/>
    <p:sldId id="339" r:id="rId3"/>
    <p:sldId id="409" r:id="rId4"/>
    <p:sldId id="377" r:id="rId5"/>
    <p:sldId id="361" r:id="rId6"/>
    <p:sldId id="381" r:id="rId7"/>
    <p:sldId id="382" r:id="rId8"/>
    <p:sldId id="399" r:id="rId9"/>
    <p:sldId id="378" r:id="rId10"/>
    <p:sldId id="383" r:id="rId11"/>
    <p:sldId id="400" r:id="rId12"/>
    <p:sldId id="384" r:id="rId13"/>
    <p:sldId id="410" r:id="rId14"/>
    <p:sldId id="401" r:id="rId15"/>
    <p:sldId id="402" r:id="rId16"/>
    <p:sldId id="379" r:id="rId17"/>
    <p:sldId id="386" r:id="rId18"/>
    <p:sldId id="404" r:id="rId19"/>
    <p:sldId id="407" r:id="rId20"/>
    <p:sldId id="387" r:id="rId21"/>
    <p:sldId id="411" r:id="rId22"/>
    <p:sldId id="408" r:id="rId23"/>
    <p:sldId id="412" r:id="rId24"/>
    <p:sldId id="388" r:id="rId25"/>
    <p:sldId id="390" r:id="rId26"/>
    <p:sldId id="380" r:id="rId27"/>
    <p:sldId id="395" r:id="rId28"/>
    <p:sldId id="398" r:id="rId29"/>
    <p:sldId id="37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945" autoAdjust="0"/>
  </p:normalViewPr>
  <p:slideViewPr>
    <p:cSldViewPr snapToGrid="0">
      <p:cViewPr varScale="1">
        <p:scale>
          <a:sx n="86" d="100"/>
          <a:sy n="86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E0ADF-01AA-4086-8E6E-789BC2A15F64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62EBBA-777E-40D6-BD83-A4151580F5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580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s.jianshu.com/go?to=http%3A%2F%2Fwiki.nginx.org%2FHttpLuaModule%23ngx.shared.DICT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inks.jianshu.com/go?to=https%3A%2F%2Fgithub.com%2Fopenresty%2Flua-resty-redi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909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通过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{}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大括号作为分隔符的配置块语法。比如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http{ }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location{ }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upstream{ }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等等，至于配置块中究竟是放置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Javascript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语言、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Lua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语言还是字符串、数字，这完全由定义配置块的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Nginx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模块而定。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通过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;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分号作为分隔符的指令语法。比如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root html;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就打开了静态资源服务。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以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#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作为关键字的注释语法。比如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#pid logs/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nginx.pid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;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指令就是不会生效的。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以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$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作为关键字的变量语法。变量是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Nginx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模块之间能够互相配合的核心要素，也是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Nginx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与管理员之间的重要接口，通过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$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变量名的形式，就可以灵活控制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Nginx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模块的行为。下一篇文章我会详细介绍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Nginx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变量。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include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指令可以将其他配置文件载入到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nginx.conf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中，这样可以提升配置的可维护性。例如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includemime.types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;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语句，就将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Content-Type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与文件后缀名的映射关系，放在了独立的</a:t>
            </a:r>
            <a:r>
              <a:rPr lang="en-US" altLang="zh-CN" b="0" i="0" dirty="0" err="1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mime.types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文件中，降低了耦合性。</a:t>
            </a: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主模块：配置影响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全局的指令。一般有运行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服务器的用户组，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进程</a:t>
            </a:r>
            <a:r>
              <a:rPr lang="en-US" altLang="zh-CN" b="0" i="0" dirty="0" err="1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存放路径，日志存放路径，配置文件引入，允许生成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worker process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数等。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events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模块：配置影响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服务器或与用户的网络连接。有每个进程的最大连接数，选取哪种事件驱动模型处理连接请求，是否允许同时接受多个网路连接，开启多个网络连接序列化等。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模块：可以嵌套多个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，配置代理，缓存，日志定义等绝大多数功能和第三方模块的配置。如文件引入，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mime-type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定义，日志自定义，是否使用</a:t>
            </a:r>
            <a:r>
              <a:rPr lang="en-US" altLang="zh-CN" b="0" i="0" dirty="0" err="1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sendfile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传输文件，连接超时时间，单连接请求数等。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模块：配置虚拟主机的相关参数，一个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中可以有多个</a:t>
            </a: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location </a:t>
            </a:r>
            <a:r>
              <a:rPr lang="zh-CN" altLang="en-US" b="0" i="0" dirty="0">
                <a:solidFill>
                  <a:srgbClr val="262626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模块：配置请求的路由，以及各种页面的处理情况。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rgbClr val="555555"/>
              </a:solidFill>
              <a:effectLst/>
              <a:latin typeface="Lato" panose="020F0502020204030203" pitchFamily="34" charset="0"/>
            </a:endParaRP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4365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dirty="0"/>
              <a:t>location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 翻译成中文就是定位，已经描述的比较清晰了，因为它的作用就是根据请求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-apple-system"/>
              </a:rPr>
              <a:t>uri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定位到某一个规则块，然后在由该规则块决定怎么处理用户的请求。这里也是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Nginx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配置中使用最多的部分。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校招系统以往的域名为：</a:t>
            </a:r>
            <a:r>
              <a:rPr kumimoji="1" lang="en-US" altLang="zh-CN" dirty="0"/>
              <a:t>consumemgr.leihuo.netease.com</a:t>
            </a:r>
            <a:r>
              <a:rPr kumimoji="1" lang="zh-CN" altLang="en-US" dirty="0"/>
              <a:t>，通过</a:t>
            </a:r>
            <a:r>
              <a:rPr kumimoji="1" lang="en-US" altLang="zh-CN" dirty="0"/>
              <a:t>rewrite</a:t>
            </a:r>
            <a:r>
              <a:rPr kumimoji="1" lang="zh-CN" altLang="en-US" dirty="0"/>
              <a:t>命令信息，将请求中的域名替换同时保留</a:t>
            </a:r>
            <a:r>
              <a:rPr kumimoji="1" lang="en-US" altLang="zh-CN" dirty="0"/>
              <a:t>URL</a:t>
            </a:r>
            <a:r>
              <a:rPr kumimoji="1" lang="zh-CN" altLang="en-US" dirty="0"/>
              <a:t>路径，完成域名跳转。</a:t>
            </a:r>
            <a:endParaRPr kumimoji="1" lang="en-US" altLang="zh-CN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rewrite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作用：将某个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URL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重写为特定的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URL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语法格式：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rewrite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（关键字）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&lt;regex&gt;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（正则表达式）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&lt;replacement&gt;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（替代内容）。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根据 正则表达式 重定向到 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replacement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校招系统在重构过程中，不同功能应用分拆部署在多个独立丹炉应用，通过</a:t>
            </a:r>
            <a:r>
              <a:rPr kumimoji="1" lang="en-US" altLang="zh-CN" dirty="0"/>
              <a:t>proxy</a:t>
            </a:r>
            <a:r>
              <a:rPr kumimoji="1" lang="zh-CN" altLang="en-US" dirty="0"/>
              <a:t>指令设置不同接口对应的服务器地址。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kumimoji="1" lang="en-US" altLang="zh-CN" dirty="0" err="1"/>
              <a:t>proxy_pass</a:t>
            </a:r>
            <a:r>
              <a:rPr kumimoji="1" lang="zh-CN" altLang="en-US" dirty="0"/>
              <a:t>参数有许多细节，后面会详细说明</a:t>
            </a: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Nginx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开启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Gzip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压缩功能， 可以使网站的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css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js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xml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html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文件在传输时进行压缩，提高访问速度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进而优化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Nginx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性能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! 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，以压缩后的数据展现给客户。这样不仅可以节约大量的出口带宽，提高传输效率，还能提升用户快的感知体验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一举两得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;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尽管会消耗一定的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cpu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资源，但是为了给用户更好的体验还是值得的。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008080"/>
                </a:solidFill>
                <a:effectLst/>
                <a:latin typeface="Verdana" panose="020B0604030504040204" pitchFamily="34" charset="0"/>
              </a:rPr>
              <a:t>经过</a:t>
            </a:r>
            <a:r>
              <a:rPr lang="en-US" altLang="zh-CN" b="0" i="0" dirty="0" err="1">
                <a:solidFill>
                  <a:srgbClr val="008080"/>
                </a:solidFill>
                <a:effectLst/>
                <a:latin typeface="Verdana" panose="020B0604030504040204" pitchFamily="34" charset="0"/>
              </a:rPr>
              <a:t>Gzip</a:t>
            </a:r>
            <a:r>
              <a:rPr lang="zh-CN" altLang="en-US" b="0" i="0" dirty="0">
                <a:solidFill>
                  <a:srgbClr val="008080"/>
                </a:solidFill>
                <a:effectLst/>
                <a:latin typeface="Verdana" panose="020B0604030504040204" pitchFamily="34" charset="0"/>
              </a:rPr>
              <a:t>压缩后页面大小可以变为原来的</a:t>
            </a:r>
            <a:r>
              <a:rPr lang="en-US" altLang="zh-CN" b="0" i="0" dirty="0">
                <a:solidFill>
                  <a:srgbClr val="008080"/>
                </a:solidFill>
                <a:effectLst/>
                <a:latin typeface="Verdana" panose="020B0604030504040204" pitchFamily="34" charset="0"/>
              </a:rPr>
              <a:t>30%</a:t>
            </a:r>
            <a:r>
              <a:rPr lang="zh-CN" altLang="en-US" b="0" i="0" dirty="0">
                <a:solidFill>
                  <a:srgbClr val="008080"/>
                </a:solidFill>
                <a:effectLst/>
                <a:latin typeface="Verdana" panose="020B0604030504040204" pitchFamily="34" charset="0"/>
              </a:rPr>
              <a:t>甚至更小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，这样，用户浏览页面的时候速度会快得多。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Gzip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的压缩页面需要浏览器和服务器双方都支持，实际上就是服务器端压缩，传到浏览器后浏览器解压并解析。浏览器那里不需要我们担心，因为目前的巨大多数浏览器 都支持解析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Gzip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过的页面。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0" indent="0">
              <a:buFont typeface="Arial" panose="020B0604020202020204" pitchFamily="34" charset="0"/>
              <a:buNone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255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/>
              <a:t>按照匹配模式进行区分，</a:t>
            </a:r>
            <a:r>
              <a:rPr lang="en-US" altLang="zh-CN" dirty="0"/>
              <a:t>location </a:t>
            </a:r>
            <a:r>
              <a:rPr lang="zh-CN" altLang="en-US" dirty="0"/>
              <a:t>后可以放置两种类型的匹配规则，分别是前缀字符串（</a:t>
            </a:r>
            <a:r>
              <a:rPr lang="en-US" altLang="zh-CN" dirty="0"/>
              <a:t>prefix string</a:t>
            </a:r>
            <a:r>
              <a:rPr lang="zh-CN" altLang="en-US" dirty="0"/>
              <a:t>）和正则表达式（</a:t>
            </a:r>
            <a:r>
              <a:rPr lang="en-US" altLang="zh-CN" dirty="0"/>
              <a:t>regular expression</a:t>
            </a:r>
            <a:r>
              <a:rPr lang="zh-CN" altLang="en-US" dirty="0"/>
              <a:t>）。其中前缀字符串包括 </a:t>
            </a:r>
            <a:r>
              <a:rPr lang="en-US" altLang="zh-CN" dirty="0"/>
              <a:t>=</a:t>
            </a:r>
            <a:r>
              <a:rPr lang="zh-CN" altLang="en-US" dirty="0"/>
              <a:t>、</a:t>
            </a:r>
            <a:r>
              <a:rPr lang="en-US" altLang="zh-CN" dirty="0"/>
              <a:t>^~ </a:t>
            </a:r>
            <a:r>
              <a:rPr lang="zh-CN" altLang="en-US" dirty="0"/>
              <a:t>以及不设置（也就是空串），而正则表达式只有 </a:t>
            </a:r>
            <a:r>
              <a:rPr lang="en-US" altLang="zh-CN" dirty="0"/>
              <a:t>~ </a:t>
            </a:r>
            <a:r>
              <a:rPr lang="zh-CN" altLang="en-US" dirty="0"/>
              <a:t>和 </a:t>
            </a:r>
            <a:r>
              <a:rPr lang="en-US" altLang="zh-CN" dirty="0"/>
              <a:t>~*</a:t>
            </a:r>
            <a:r>
              <a:rPr lang="zh-CN" altLang="en-US" dirty="0"/>
              <a:t>。（这五种选项是经常看到的，还有一种不常用的 </a:t>
            </a:r>
            <a:r>
              <a:rPr lang="en-US" altLang="zh-CN" dirty="0"/>
              <a:t>location @name { ... } </a:t>
            </a:r>
            <a:r>
              <a:rPr lang="zh-CN" altLang="en-US" dirty="0"/>
              <a:t>，并不在今天的讨论范围）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552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将 </a:t>
            </a:r>
            <a:r>
              <a:rPr lang="en-US" altLang="zh-CN" dirty="0"/>
              <a:t>server </a:t>
            </a:r>
            <a:r>
              <a:rPr lang="zh-CN" altLang="en-US" dirty="0"/>
              <a:t>块中的 </a:t>
            </a:r>
            <a:r>
              <a:rPr lang="en-US" altLang="zh-CN" dirty="0"/>
              <a:t>location </a:t>
            </a:r>
            <a:r>
              <a:rPr lang="zh-CN" altLang="en-US" dirty="0"/>
              <a:t>按照匹配模式分成两个列表，分别为前缀字符串规则列表和正则匹配规则列表。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首先遍历前缀字符串规则列表，当满足匹配的规则是精准匹配时（即匹配选项是 </a:t>
            </a:r>
            <a:r>
              <a:rPr lang="en-US" altLang="zh-CN" dirty="0"/>
              <a:t>=</a:t>
            </a:r>
            <a:r>
              <a:rPr lang="zh-CN" altLang="en-US" dirty="0"/>
              <a:t>），直接应用该规则，结束流程；否则找到匹配规则最长的那条记录（记作 </a:t>
            </a:r>
            <a:r>
              <a:rPr lang="en-US" altLang="zh-CN" dirty="0" err="1"/>
              <a:t>maxLenthStringPrefixRule</a:t>
            </a:r>
            <a:r>
              <a:rPr lang="zh-CN" altLang="en-US" dirty="0"/>
              <a:t>），继续执行逻辑</a:t>
            </a:r>
            <a:r>
              <a:rPr lang="en-US" altLang="zh-CN" dirty="0"/>
              <a:t>3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如果 </a:t>
            </a:r>
            <a:r>
              <a:rPr lang="en-US" altLang="zh-CN" dirty="0" err="1"/>
              <a:t>maxLenthStringPrefixRule</a:t>
            </a:r>
            <a:r>
              <a:rPr lang="en-US" altLang="zh-CN" dirty="0"/>
              <a:t> </a:t>
            </a:r>
            <a:r>
              <a:rPr lang="zh-CN" altLang="en-US" dirty="0"/>
              <a:t>存在且匹配选项是 </a:t>
            </a:r>
            <a:r>
              <a:rPr lang="en-US" altLang="zh-CN" dirty="0"/>
              <a:t>^~ </a:t>
            </a:r>
            <a:r>
              <a:rPr lang="zh-CN" altLang="en-US" dirty="0"/>
              <a:t>，应用该规则，结束流程；否则，执行逻辑</a:t>
            </a:r>
            <a:r>
              <a:rPr lang="en-US" altLang="zh-CN" dirty="0"/>
              <a:t>4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遍历正则匹配规则列表，如果满足匹配规则，则直接应用，流程结束；如果直到循环结束后依然没有满足规则的 </a:t>
            </a:r>
            <a:r>
              <a:rPr lang="en-US" altLang="zh-CN" dirty="0"/>
              <a:t>location</a:t>
            </a:r>
            <a:r>
              <a:rPr lang="zh-CN" altLang="en-US" dirty="0"/>
              <a:t>，则执行逻辑</a:t>
            </a:r>
            <a:r>
              <a:rPr lang="en-US" altLang="zh-CN" dirty="0"/>
              <a:t>5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如果 </a:t>
            </a:r>
            <a:r>
              <a:rPr lang="en-US" altLang="zh-CN" dirty="0" err="1"/>
              <a:t>maxLenthStringPrefixRule</a:t>
            </a:r>
            <a:r>
              <a:rPr lang="en-US" altLang="zh-CN" dirty="0"/>
              <a:t> </a:t>
            </a:r>
            <a:r>
              <a:rPr lang="zh-CN" altLang="en-US" dirty="0"/>
              <a:t>存在，则应用该规则，流程结束；如果没有则返回 </a:t>
            </a:r>
            <a:r>
              <a:rPr lang="en-US" altLang="zh-CN" dirty="0"/>
              <a:t>404</a:t>
            </a:r>
            <a:r>
              <a:rPr lang="zh-CN" altLang="en-US" dirty="0"/>
              <a:t>，同样结束流程。</a:t>
            </a: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dirty="0"/>
          </a:p>
          <a:p>
            <a:r>
              <a:rPr lang="zh-CN" altLang="en-US" dirty="0"/>
              <a:t>命中 </a:t>
            </a:r>
            <a:r>
              <a:rPr lang="en-US" altLang="zh-CN" dirty="0"/>
              <a:t>= </a:t>
            </a:r>
            <a:r>
              <a:rPr lang="zh-CN" altLang="en-US" dirty="0"/>
              <a:t>匹配规则后会终止搜索，并直接使用该规则。所以，如果某个请求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频繁发生，例如 </a:t>
            </a:r>
            <a:r>
              <a:rPr lang="en-US" altLang="zh-CN" dirty="0"/>
              <a:t>/</a:t>
            </a:r>
            <a:r>
              <a:rPr lang="zh-CN" altLang="en-US" dirty="0"/>
              <a:t>，我们可以在 </a:t>
            </a:r>
            <a:r>
              <a:rPr lang="en-US" altLang="zh-CN" dirty="0" err="1"/>
              <a:t>nginx.conf</a:t>
            </a:r>
            <a:r>
              <a:rPr lang="en-US" altLang="zh-CN" dirty="0"/>
              <a:t> </a:t>
            </a:r>
            <a:r>
              <a:rPr lang="zh-CN" altLang="en-US" dirty="0"/>
              <a:t>中添加 </a:t>
            </a:r>
            <a:r>
              <a:rPr lang="en-US" altLang="zh-CN" dirty="0"/>
              <a:t>location = / </a:t>
            </a:r>
            <a:r>
              <a:rPr lang="zh-CN" altLang="en-US" dirty="0"/>
              <a:t>规则，这会加速这些请求的处理速度，因为在命中规则后会终止搜索。 </a:t>
            </a:r>
            <a:r>
              <a:rPr lang="en-US" altLang="zh-CN" dirty="0"/>
              <a:t>^~ </a:t>
            </a:r>
            <a:r>
              <a:rPr lang="zh-CN" altLang="en-US" dirty="0"/>
              <a:t>和空串的前缀匹配，区别在于，如果命中 </a:t>
            </a:r>
            <a:r>
              <a:rPr lang="en-US" altLang="zh-CN" dirty="0"/>
              <a:t>^~ </a:t>
            </a:r>
            <a:r>
              <a:rPr lang="zh-CN" altLang="en-US" dirty="0"/>
              <a:t>的规则，并且是最长前缀匹配，就会终止搜索正则匹配规则列表。 除了命中精准匹配外，前缀字符串匹配列表都会被遍历一遍，并且找到最长匹配的那条 </a:t>
            </a:r>
            <a:r>
              <a:rPr lang="en-US" altLang="zh-CN" dirty="0"/>
              <a:t>location </a:t>
            </a:r>
            <a:r>
              <a:rPr lang="zh-CN" altLang="en-US" dirty="0"/>
              <a:t>规则，所以</a:t>
            </a:r>
            <a:r>
              <a:rPr lang="zh-CN" altLang="en-US" b="1" dirty="0"/>
              <a:t>前缀字符串匹配和在文件中的位置无关，但是和匹配长度有关</a:t>
            </a:r>
            <a:r>
              <a:rPr lang="zh-CN" altLang="en-US" dirty="0"/>
              <a:t>。 由于正则匹配的时间、资源消耗较多，所以 </a:t>
            </a:r>
            <a:r>
              <a:rPr lang="en-US" altLang="zh-CN" dirty="0"/>
              <a:t>nginx </a:t>
            </a:r>
            <a:r>
              <a:rPr lang="zh-CN" altLang="en-US" dirty="0"/>
              <a:t>在对 </a:t>
            </a:r>
            <a:r>
              <a:rPr lang="en-US" altLang="zh-CN" dirty="0"/>
              <a:t>location </a:t>
            </a:r>
            <a:r>
              <a:rPr lang="zh-CN" altLang="en-US" dirty="0"/>
              <a:t>规则进行正则匹配时，命中一个就直接使用了，所以</a:t>
            </a:r>
            <a:r>
              <a:rPr lang="zh-CN" altLang="en-US" b="1" dirty="0"/>
              <a:t>正则匹配和 </a:t>
            </a:r>
            <a:r>
              <a:rPr lang="en-US" altLang="zh-CN" b="1" dirty="0"/>
              <a:t>location </a:t>
            </a:r>
            <a:r>
              <a:rPr lang="zh-CN" altLang="en-US" b="1" dirty="0"/>
              <a:t>规则在文件中的位置有关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8192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Proxy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为</a:t>
            </a:r>
            <a:r>
              <a:rPr lang="en-US" altLang="zh-CN" dirty="0"/>
              <a:t>Host</a:t>
            </a:r>
            <a:r>
              <a:rPr lang="zh-CN" altLang="en-US" dirty="0"/>
              <a:t>情况，</a:t>
            </a:r>
            <a:r>
              <a:rPr lang="en-US" altLang="zh-CN" dirty="0"/>
              <a:t>location </a:t>
            </a:r>
            <a:r>
              <a:rPr lang="zh-CN" altLang="en-US" dirty="0"/>
              <a:t>匹配的完整路径将直接透传给 </a:t>
            </a:r>
            <a:r>
              <a:rPr lang="en-US" altLang="zh-CN" dirty="0" err="1"/>
              <a:t>url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 </a:t>
            </a:r>
            <a:r>
              <a:rPr lang="en-US" altLang="zh-CN" dirty="0" err="1"/>
              <a:t>proxy_pass</a:t>
            </a:r>
            <a:r>
              <a:rPr lang="en-US" altLang="zh-CN" dirty="0"/>
              <a:t>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url</a:t>
            </a:r>
            <a:r>
              <a:rPr lang="en-US" altLang="zh-CN" dirty="0"/>
              <a:t> </a:t>
            </a:r>
            <a:r>
              <a:rPr lang="zh-CN" altLang="en-US" dirty="0"/>
              <a:t>包含路径时，匹配时会根据 </a:t>
            </a:r>
            <a:r>
              <a:rPr lang="en-US" altLang="zh-CN" dirty="0"/>
              <a:t>location </a:t>
            </a:r>
            <a:r>
              <a:rPr lang="zh-CN" altLang="en-US" dirty="0"/>
              <a:t>的匹配后的链接透传给 </a:t>
            </a:r>
            <a:r>
              <a:rPr lang="en-US" altLang="zh-CN" dirty="0" err="1"/>
              <a:t>url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 </a:t>
            </a:r>
            <a:r>
              <a:rPr lang="en-US" altLang="zh-CN" dirty="0"/>
              <a:t>location </a:t>
            </a:r>
            <a:r>
              <a:rPr lang="zh-CN" altLang="en-US" dirty="0"/>
              <a:t>以正则形式匹配时，</a:t>
            </a:r>
            <a:r>
              <a:rPr lang="en-US" altLang="zh-CN" dirty="0" err="1"/>
              <a:t>proxy_pass</a:t>
            </a:r>
            <a:r>
              <a:rPr lang="en-US" altLang="zh-CN" dirty="0"/>
              <a:t> </a:t>
            </a:r>
            <a:r>
              <a:rPr lang="zh-CN" altLang="en-US" dirty="0"/>
              <a:t>就不能以 </a:t>
            </a:r>
            <a:r>
              <a:rPr lang="en-US" altLang="zh-CN" dirty="0"/>
              <a:t>/ </a:t>
            </a:r>
            <a:r>
              <a:rPr lang="zh-CN" altLang="en-US" dirty="0"/>
              <a:t>结束了，也就是不能包含路径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9658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20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95427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灰度发布的作用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　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及早获得用户的意见反馈，完善产品功能，提升产品质量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　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b.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让用户参与产品测试，加强与用户互动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　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降低产品升级所影响的用户范围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　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规避一定的发布风险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　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e.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避免停服发布给用户带来不便</a:t>
            </a:r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　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f.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具有容灾能力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灰度发布的方式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>
              <a:buFont typeface="+mj-lt"/>
              <a:buAutoNum type="arabicPeriod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依据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IP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配置文件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通过配置文件中的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IP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地址或者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IP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段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将特定的用户引至新版本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否则进入旧版本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依据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IP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动态分配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动态分配至不同的版本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需要数据库做配合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首次访问的时候写入记录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后续的访问保持该记录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依据 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cookie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识别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动态分配至不同的版本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不同的版本可以通过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cookie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进行区分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首次访问动态将用户导入不同的版本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后续通过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Cookie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进行判断该用户前往的版本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just">
              <a:buFont typeface="+mj-lt"/>
              <a:buAutoNum type="arabicPeriod"/>
            </a:pP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根据用户信息分配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: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需要有账户体系配合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根据用户的身份特征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结合具体的业务需求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将不同的用户导入不同的版本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.</a:t>
            </a:r>
          </a:p>
          <a:p>
            <a:pPr algn="l"/>
            <a:endParaRPr lang="zh-CN" altLang="en-US" b="0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6982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effectLst/>
                <a:latin typeface="Lato" panose="020F0502020204030203" pitchFamily="34" charset="0"/>
              </a:rPr>
              <a:t>灰度发布常见一般有三种方式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:</a:t>
            </a:r>
          </a:p>
          <a:p>
            <a:pPr algn="l"/>
            <a:r>
              <a:rPr lang="en-US" altLang="zh-CN" b="0" i="0" dirty="0" err="1">
                <a:effectLst/>
                <a:latin typeface="Lato" panose="020F0502020204030203" pitchFamily="34" charset="0"/>
              </a:rPr>
              <a:t>Nginx+LUA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方式</a:t>
            </a:r>
          </a:p>
          <a:p>
            <a:pPr algn="l"/>
            <a:r>
              <a:rPr lang="zh-CN" altLang="en-US" b="0" i="0" dirty="0">
                <a:effectLst/>
                <a:latin typeface="Lato" panose="020F0502020204030203" pitchFamily="34" charset="0"/>
              </a:rPr>
              <a:t>根据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Cookie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实现灰度发布</a:t>
            </a:r>
          </a:p>
          <a:p>
            <a:pPr algn="l"/>
            <a:r>
              <a:rPr lang="zh-CN" altLang="en-US" b="0" i="0" dirty="0">
                <a:effectLst/>
                <a:latin typeface="Lato" panose="020F0502020204030203" pitchFamily="34" charset="0"/>
              </a:rPr>
              <a:t>根据来路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IP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实现灰度发布</a:t>
            </a:r>
            <a:endParaRPr lang="en-US" altLang="zh-CN" b="0" i="0" dirty="0">
              <a:effectLst/>
              <a:latin typeface="Lato" panose="020F0502020204030203" pitchFamily="34" charset="0"/>
            </a:endParaRPr>
          </a:p>
          <a:p>
            <a:pPr algn="l"/>
            <a:endParaRPr lang="en-US" altLang="zh-CN" b="0" i="0" dirty="0">
              <a:effectLst/>
              <a:latin typeface="Lato" panose="020F0502020204030203" pitchFamily="34" charset="0"/>
            </a:endParaRPr>
          </a:p>
          <a:p>
            <a:pPr algn="l"/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if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指令用来判断条件为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true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时要执行的指令，条件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false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时不执行相应的指令，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if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指令只能用在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server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location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内。</a:t>
            </a:r>
            <a:endParaRPr lang="en-US" altLang="zh-CN" b="0" i="0" dirty="0">
              <a:effectLst/>
              <a:latin typeface="Lato" panose="020F0502020204030203" pitchFamily="34" charset="0"/>
            </a:endParaRPr>
          </a:p>
          <a:p>
            <a:pPr algn="l"/>
            <a:endParaRPr lang="en-US" altLang="zh-CN" b="0" i="0" dirty="0">
              <a:effectLst/>
              <a:latin typeface="Lato" panose="020F0502020204030203" pitchFamily="34" charset="0"/>
            </a:endParaRPr>
          </a:p>
          <a:p>
            <a:pPr algn="l"/>
            <a:r>
              <a:rPr lang="en-US" altLang="zh-CN" b="0" i="0" dirty="0">
                <a:effectLst/>
                <a:latin typeface="Lato" panose="020F0502020204030203" pitchFamily="34" charset="0"/>
              </a:rPr>
              <a:t>map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的主要作用是创建自定义变量，通过使用 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nginx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的内置变量，去匹配某些特定规则，如果匹配成功则设置某个值给自定义变量。 而这个自定义变量又可以作于他用。</a:t>
            </a:r>
            <a:endParaRPr lang="en-US" altLang="zh-CN" b="0" i="0" dirty="0">
              <a:effectLst/>
              <a:latin typeface="Lato" panose="020F0502020204030203" pitchFamily="34" charset="0"/>
            </a:endParaRPr>
          </a:p>
          <a:p>
            <a:pPr algn="l"/>
            <a:r>
              <a:rPr lang="en-US" altLang="zh-CN" b="0" i="0" dirty="0">
                <a:effectLst/>
                <a:latin typeface="Lato" panose="020F0502020204030203" pitchFamily="34" charset="0"/>
              </a:rPr>
              <a:t>1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default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： 指定源变量匹配不到任何表达式时将使用的默认值。当没有设置 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default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，将会用一个空的字符串作为默认的结果。</a:t>
            </a:r>
          </a:p>
          <a:p>
            <a:pPr algn="l"/>
            <a:r>
              <a:rPr lang="en-US" altLang="zh-CN" b="0" i="0" dirty="0">
                <a:effectLst/>
                <a:latin typeface="Lato" panose="020F0502020204030203" pitchFamily="34" charset="0"/>
              </a:rPr>
              <a:t>2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hostnames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： 允许用前缀或者后缀掩码指定域名作为源变量值。这个参数必须写在值映射列表的最前面。</a:t>
            </a:r>
          </a:p>
          <a:p>
            <a:pPr algn="l"/>
            <a:r>
              <a:rPr lang="en-US" altLang="zh-CN" b="0" i="0" dirty="0">
                <a:effectLst/>
                <a:latin typeface="Lato" panose="020F0502020204030203" pitchFamily="34" charset="0"/>
              </a:rPr>
              <a:t>3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、</a:t>
            </a:r>
            <a:r>
              <a:rPr lang="en-US" altLang="zh-CN" b="0" i="0" dirty="0">
                <a:effectLst/>
                <a:latin typeface="Lato" panose="020F0502020204030203" pitchFamily="34" charset="0"/>
              </a:rPr>
              <a:t>include </a:t>
            </a:r>
            <a:r>
              <a:rPr lang="zh-CN" altLang="en-US" b="0" i="0" dirty="0">
                <a:effectLst/>
                <a:latin typeface="Lato" panose="020F0502020204030203" pitchFamily="34" charset="0"/>
              </a:rPr>
              <a:t>： 包含一个或多个含有映射值的文件。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8188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7186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2451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85211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1"/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由上图所示，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AB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框架使用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Redis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存储策略数据，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key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是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Host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字段，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value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是策略对象，包括策略类型、匹配区间和要分发的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Upstream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。策略的增删改查可以通过基于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Nginx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搭建的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Web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服务的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API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实现，运行时根据请求的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Host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字段从 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Helvetica Neue"/>
              </a:rPr>
              <a:t>lua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-shared-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Helvetica Neue"/>
              </a:rPr>
              <a:t>dict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或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Redis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获取关联的策略，根据策略类型（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Helvetica Neue"/>
              </a:rPr>
              <a:t>iprange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/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Helvetica Neue"/>
              </a:rPr>
              <a:t>uidrange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/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Helvetica Neue"/>
              </a:rPr>
              <a:t>uidsuffix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/</a:t>
            </a:r>
            <a:r>
              <a:rPr lang="en-US" altLang="zh-CN" b="0" i="0" dirty="0" err="1">
                <a:solidFill>
                  <a:srgbClr val="303030"/>
                </a:solidFill>
                <a:effectLst/>
                <a:latin typeface="Helvetica Neue"/>
              </a:rPr>
              <a:t>uidappoint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）选择对应的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Lua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脚本从请求中获取相关参数（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IP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UID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）查询是否匹配策略，若匹配，就修改请求的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Upstream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上下文完成分流的目的。</a:t>
            </a:r>
          </a:p>
          <a:p>
            <a:pPr algn="l" latinLnBrk="1"/>
            <a:b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</a:br>
            <a:endParaRPr lang="zh-CN" altLang="en-US" b="0" i="0" dirty="0">
              <a:solidFill>
                <a:srgbClr val="303030"/>
              </a:solidFill>
              <a:effectLst/>
              <a:latin typeface="Helvetica Neue"/>
            </a:endParaRPr>
          </a:p>
          <a:p>
            <a:pPr algn="l" latinLnBrk="1"/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相比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if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指令的方式，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AB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框架有下面两个优点：</a:t>
            </a:r>
          </a:p>
          <a:p>
            <a:pPr algn="l" latinLnBrk="1"/>
            <a:b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</a:br>
            <a:endParaRPr lang="zh-CN" altLang="en-US" b="0" i="0" dirty="0">
              <a:solidFill>
                <a:srgbClr val="303030"/>
              </a:solidFill>
              <a:effectLst/>
              <a:latin typeface="Helvetica Neue"/>
            </a:endParaRP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策略调整动态生效：已有策略类型中的策略变更均可以通过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HTTP API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进行动态管理。</a:t>
            </a:r>
          </a:p>
          <a:p>
            <a:pPr algn="l" latinLnBrk="1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分流策略丰富：支持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IP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段、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UID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段等策略，也可以通过新增策略类型对策略库进行扩展。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26658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采用 </a:t>
            </a:r>
            <a:r>
              <a:rPr lang="en-US" altLang="zh-CN" b="0" i="0" dirty="0" err="1">
                <a:solidFill>
                  <a:srgbClr val="404040"/>
                </a:solidFill>
                <a:effectLst/>
                <a:latin typeface="-apple-system"/>
              </a:rPr>
              <a:t>ngx-lua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实现系统功能，通过启用</a:t>
            </a:r>
            <a:r>
              <a:rPr lang="en-US" altLang="zh-CN" b="0" i="0" u="none" strike="noStrike" dirty="0" err="1">
                <a:solidFill>
                  <a:srgbClr val="0681D0"/>
                </a:solidFill>
                <a:effectLst/>
                <a:latin typeface="-apple-system"/>
                <a:hlinkClick r:id="rId3"/>
              </a:rPr>
              <a:t>lua</a:t>
            </a:r>
            <a:r>
              <a:rPr lang="en-US" altLang="zh-CN" b="0" i="0" u="none" strike="noStrike" dirty="0">
                <a:solidFill>
                  <a:srgbClr val="0681D0"/>
                </a:solidFill>
                <a:effectLst/>
                <a:latin typeface="-apple-system"/>
                <a:hlinkClick r:id="rId3"/>
              </a:rPr>
              <a:t>-shared-</a:t>
            </a:r>
            <a:r>
              <a:rPr lang="en-US" altLang="zh-CN" b="0" i="0" u="none" strike="noStrike" dirty="0" err="1">
                <a:solidFill>
                  <a:srgbClr val="0681D0"/>
                </a:solidFill>
                <a:effectLst/>
                <a:latin typeface="-apple-system"/>
                <a:hlinkClick r:id="rId3"/>
              </a:rPr>
              <a:t>dict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和</a:t>
            </a:r>
            <a:r>
              <a:rPr lang="en-US" altLang="zh-CN" b="0" i="0" u="none" strike="noStrike" dirty="0" err="1">
                <a:solidFill>
                  <a:srgbClr val="0681D0"/>
                </a:solidFill>
                <a:effectLst/>
                <a:latin typeface="-apple-system"/>
                <a:hlinkClick r:id="rId4"/>
              </a:rPr>
              <a:t>lua</a:t>
            </a:r>
            <a:r>
              <a:rPr lang="en-US" altLang="zh-CN" b="0" i="0" u="none" strike="noStrike" dirty="0">
                <a:solidFill>
                  <a:srgbClr val="0681D0"/>
                </a:solidFill>
                <a:effectLst/>
                <a:latin typeface="-apple-system"/>
                <a:hlinkClick r:id="rId4"/>
              </a:rPr>
              <a:t>-</a:t>
            </a:r>
            <a:r>
              <a:rPr lang="en-US" altLang="zh-CN" b="0" i="0" u="none" strike="noStrike" dirty="0" err="1">
                <a:solidFill>
                  <a:srgbClr val="0681D0"/>
                </a:solidFill>
                <a:effectLst/>
                <a:latin typeface="-apple-system"/>
                <a:hlinkClick r:id="rId4"/>
              </a:rPr>
              <a:t>resty</a:t>
            </a:r>
            <a:r>
              <a:rPr lang="en-US" altLang="zh-CN" b="0" i="0" u="none" strike="noStrike" dirty="0">
                <a:solidFill>
                  <a:srgbClr val="0681D0"/>
                </a:solidFill>
                <a:effectLst/>
                <a:latin typeface="-apple-system"/>
                <a:hlinkClick r:id="rId4"/>
              </a:rPr>
              <a:t>-lock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作为系统缓存和缓存锁，系统获得了较为接近原生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-apple-system"/>
              </a:rPr>
              <a:t>nginx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-apple-system"/>
              </a:rPr>
              <a:t>转发的性能。</a:t>
            </a:r>
            <a:endParaRPr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endParaRPr kumimoji="1" lang="en-US" altLang="zh-CN" b="0" i="0" dirty="0">
              <a:solidFill>
                <a:srgbClr val="404040"/>
              </a:solidFill>
              <a:effectLst/>
              <a:latin typeface="-apple-system"/>
            </a:endParaRPr>
          </a:p>
          <a:p>
            <a:r>
              <a:rPr kumimoji="1" lang="zh-CN" altLang="en-US" dirty="0"/>
              <a:t>从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Helvetica Neue"/>
              </a:rPr>
              <a:t>手工配置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Helvetica Neue"/>
              </a:rPr>
              <a:t>Nginx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Helvetica Neue"/>
              </a:rPr>
              <a:t>后端应用的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Helvetica Neue"/>
              </a:rPr>
              <a:t>Upstream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Helvetica Neue"/>
              </a:rPr>
              <a:t>文件，然后进行</a:t>
            </a:r>
            <a:r>
              <a:rPr lang="en-US" altLang="zh-CN" b="0" i="0" dirty="0">
                <a:solidFill>
                  <a:srgbClr val="666666"/>
                </a:solidFill>
                <a:effectLst/>
                <a:latin typeface="Helvetica Neue"/>
              </a:rPr>
              <a:t>nginx -s reload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Helvetica Neue"/>
              </a:rPr>
              <a:t>，更新为通过</a:t>
            </a:r>
            <a:r>
              <a:rPr lang="en-US" altLang="zh-CN" b="0" i="0" dirty="0" err="1">
                <a:solidFill>
                  <a:srgbClr val="666666"/>
                </a:solidFill>
                <a:effectLst/>
                <a:latin typeface="Helvetica Neue"/>
              </a:rPr>
              <a:t>redis</a:t>
            </a:r>
            <a:r>
              <a:rPr lang="zh-CN" altLang="en-US" b="0" i="0" dirty="0">
                <a:solidFill>
                  <a:srgbClr val="666666"/>
                </a:solidFill>
                <a:effectLst/>
                <a:latin typeface="Helvetica Neue"/>
              </a:rPr>
              <a:t>自动配置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48028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AB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框架只支持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4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种策略类型，对于业务要根据请求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Cookie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、自定义 </a:t>
            </a:r>
            <a:r>
              <a:rPr lang="en-US" altLang="zh-CN" b="0" i="0" dirty="0">
                <a:solidFill>
                  <a:srgbClr val="303030"/>
                </a:solidFill>
                <a:effectLst/>
                <a:latin typeface="Helvetica Neue"/>
              </a:rPr>
              <a:t>header </a:t>
            </a:r>
            <a:r>
              <a:rPr lang="zh-CN" altLang="en-US" b="0" i="0" dirty="0">
                <a:solidFill>
                  <a:srgbClr val="303030"/>
                </a:solidFill>
                <a:effectLst/>
                <a:latin typeface="Helvetica Neue"/>
              </a:rPr>
              <a:t>控制转发的情况，均需要开发新的策略类型和发布上线。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Demo</a:t>
            </a:r>
            <a:r>
              <a:rPr kumimoji="1" lang="zh-CN" altLang="en-US" dirty="0"/>
              <a:t>存在问题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当前项目已经停止维护较长时间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Demo</a:t>
            </a:r>
            <a:r>
              <a:rPr kumimoji="1" lang="zh-CN" altLang="en-US" dirty="0"/>
              <a:t>部署所依赖的版本过于老旧，</a:t>
            </a:r>
            <a:r>
              <a:rPr kumimoji="1" lang="en-US" altLang="zh-CN" dirty="0" err="1"/>
              <a:t>openresty</a:t>
            </a:r>
            <a:r>
              <a:rPr kumimoji="1" lang="zh-CN" altLang="en-US" dirty="0"/>
              <a:t>版本文档中给到的</a:t>
            </a:r>
            <a:r>
              <a:rPr kumimoji="1" lang="en-US" altLang="zh-CN" dirty="0"/>
              <a:t>1.9.7.5</a:t>
            </a:r>
            <a:r>
              <a:rPr kumimoji="1" lang="zh-CN" altLang="en-US" dirty="0"/>
              <a:t>无法编译成功，更换为</a:t>
            </a:r>
            <a:r>
              <a:rPr kumimoji="1" lang="en-US" altLang="zh-CN" dirty="0"/>
              <a:t>1.13.6.2</a:t>
            </a:r>
            <a:r>
              <a:rPr kumimoji="1" lang="zh-CN" altLang="en-US" dirty="0"/>
              <a:t>编译成功（同时要覆盖替换对应</a:t>
            </a:r>
            <a:r>
              <a:rPr kumimoji="1" lang="en-US" altLang="zh-CN" dirty="0" err="1"/>
              <a:t>lua</a:t>
            </a:r>
            <a:r>
              <a:rPr kumimoji="1" lang="en-US" altLang="zh-CN" dirty="0"/>
              <a:t>-</a:t>
            </a:r>
            <a:r>
              <a:rPr kumimoji="1" lang="en-US" altLang="zh-CN" dirty="0" err="1"/>
              <a:t>resty</a:t>
            </a:r>
            <a:r>
              <a:rPr kumimoji="1" lang="en-US" altLang="zh-CN" dirty="0"/>
              <a:t>-core</a:t>
            </a:r>
            <a:r>
              <a:rPr kumimoji="1" lang="zh-CN" altLang="en-US" dirty="0"/>
              <a:t>中的哭文件），</a:t>
            </a:r>
            <a:r>
              <a:rPr kumimoji="1" lang="en-US" altLang="zh-CN" dirty="0" err="1"/>
              <a:t>openssl</a:t>
            </a:r>
            <a:r>
              <a:rPr kumimoji="1" lang="zh-CN" altLang="en-US" dirty="0"/>
              <a:t>版本需要降低到</a:t>
            </a:r>
            <a:r>
              <a:rPr kumimoji="1" lang="en-US" altLang="zh-CN" dirty="0"/>
              <a:t>1.0.2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使用过程中还是会有不少的小问题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Redis</a:t>
            </a:r>
            <a:r>
              <a:rPr kumimoji="1" lang="zh-CN" altLang="en-US" dirty="0"/>
              <a:t>目前单点部署，可能会存在单点故障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/>
              <a:t>没有清晰的管理后台页面，通过接口方式来更新对应的分流策略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892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Openresty</a:t>
            </a:r>
            <a:r>
              <a:rPr kumimoji="1" lang="zh-CN" altLang="en-US" dirty="0"/>
              <a:t>是更好的选择。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1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弱类型的语言往往依靠更高的单体技术能力和更加充分的团队沟通，靠团队的知识传承（不管是文档还是口头）来获取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【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参数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b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不要传：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"0"】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这个约定，而如果你用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C#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或者 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Java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，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int b 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的定义，传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"0"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直接编译就过不了，所以弱类型语言更适合精英小团队，注意</a:t>
            </a:r>
            <a:r>
              <a:rPr lang="en-US" altLang="zh-CN" b="0" i="0" dirty="0">
                <a:solidFill>
                  <a:srgbClr val="404040"/>
                </a:solidFill>
                <a:effectLst/>
                <a:latin typeface="PingFang SC"/>
              </a:rPr>
              <a:t>……</a:t>
            </a:r>
            <a:r>
              <a:rPr lang="zh-CN" altLang="en-US" b="0" i="0" dirty="0">
                <a:solidFill>
                  <a:srgbClr val="404040"/>
                </a:solidFill>
                <a:effectLst/>
                <a:latin typeface="PingFang SC"/>
              </a:rPr>
              <a:t>不是说它们不行，而是说它们需要被更好的掌控，不要曲解；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0945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46922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2873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5653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1612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更快：</a:t>
            </a:r>
            <a:endParaRPr lang="en-US" altLang="zh-CN" b="0" i="0" dirty="0">
              <a:solidFill>
                <a:srgbClr val="2C3E50"/>
              </a:solidFill>
              <a:effectLst/>
              <a:latin typeface="-apple-system"/>
            </a:endParaRPr>
          </a:p>
          <a:p>
            <a:pPr lvl="1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      单次请求会得到更快的响应。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在高并发环境下，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比其他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WEB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服务器有更快的响应。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高扩展性：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是基于模块化设计，由多个耦合度极低的模块组成，因此具有很高的扩展性。许多高流量的网站都倾向于开发符合自己业务特性的定制模块。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高可靠性：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的可靠性来自于其核心框架代码的优秀设计，模块设计的简单性。另外，官方提供的常用模块都非常稳定，每个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worker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进程相对独立，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master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进程在一个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worker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进程出错时可以快速拉起新的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worker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子进程提供服务。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低内存消耗：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一般情况下，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10000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个非活跃的 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HTTP Keep-Alive 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连接在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中仅消耗 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2.5MB 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的内存，这是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支持高并发连接的基础。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单机支持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10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万以上的并发连接：</a:t>
            </a:r>
            <a:r>
              <a:rPr lang="zh-CN" altLang="en-US" b="1" i="0" dirty="0">
                <a:solidFill>
                  <a:srgbClr val="2C3E50"/>
                </a:solidFill>
                <a:effectLst/>
                <a:latin typeface="-apple-system"/>
              </a:rPr>
              <a:t>理论上，</a:t>
            </a:r>
            <a:r>
              <a:rPr lang="en-US" altLang="zh-CN" b="1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1" i="0" dirty="0">
                <a:solidFill>
                  <a:srgbClr val="2C3E50"/>
                </a:solidFill>
                <a:effectLst/>
                <a:latin typeface="-apple-system"/>
              </a:rPr>
              <a:t>支持的并发连接上限取决于内存，</a:t>
            </a:r>
            <a:r>
              <a:rPr lang="en-US" altLang="zh-CN" b="1" i="0" dirty="0">
                <a:solidFill>
                  <a:srgbClr val="2C3E50"/>
                </a:solidFill>
                <a:effectLst/>
                <a:latin typeface="-apple-system"/>
              </a:rPr>
              <a:t>10</a:t>
            </a:r>
            <a:r>
              <a:rPr lang="zh-CN" altLang="en-US" b="1" i="0" dirty="0">
                <a:solidFill>
                  <a:srgbClr val="2C3E50"/>
                </a:solidFill>
                <a:effectLst/>
                <a:latin typeface="-apple-system"/>
              </a:rPr>
              <a:t>万远未封顶。</a:t>
            </a:r>
            <a:endParaRPr lang="zh-CN" altLang="en-US" b="0" i="0" dirty="0">
              <a:solidFill>
                <a:srgbClr val="2C3E50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热部署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master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进程与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worker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进程的分离设计，使得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能够提供热部署功能，即在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7x24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小时不间断服务的前提下，升级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的可执行文件。当然，它也支持不停止服务就更新配置项，更换日志文件等功能。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最自由的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BSD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许可协议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这是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可以快速发展的强大动力。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BSD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许可协议不只是允许用户免费使用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，它还允许用户在自己的项目中直接使用或修改 </a:t>
            </a:r>
            <a:r>
              <a:rPr lang="en-US" altLang="zh-CN" b="0" i="0" dirty="0">
                <a:solidFill>
                  <a:srgbClr val="2C3E50"/>
                </a:solidFill>
                <a:effectLst/>
                <a:latin typeface="-apple-system"/>
              </a:rPr>
              <a:t>Nginx </a:t>
            </a:r>
            <a:r>
              <a:rPr lang="zh-CN" altLang="en-US" b="0" i="0" dirty="0">
                <a:solidFill>
                  <a:srgbClr val="2C3E50"/>
                </a:solidFill>
                <a:effectLst/>
                <a:latin typeface="-apple-system"/>
              </a:rPr>
              <a:t>源码，然后发布。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0558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校招系统系统架构</a:t>
            </a:r>
            <a:r>
              <a:rPr kumimoji="1" lang="en-US" altLang="zh-CN" dirty="0"/>
              <a:t>Laravel + Nginx + Docker + MySQL + Redis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系统重构采用</a:t>
            </a:r>
            <a:r>
              <a:rPr kumimoji="1" lang="en-US" altLang="zh-CN" dirty="0" err="1"/>
              <a:t>Springboot</a:t>
            </a:r>
            <a:r>
              <a:rPr kumimoji="1" lang="zh-CN" altLang="en-US" dirty="0"/>
              <a:t>，重构功能通过</a:t>
            </a:r>
            <a:r>
              <a:rPr kumimoji="1" lang="en-US" altLang="zh-CN" dirty="0"/>
              <a:t>Nginx</a:t>
            </a:r>
            <a:r>
              <a:rPr kumimoji="1" lang="zh-CN" altLang="en-US" dirty="0"/>
              <a:t>进行反向代理功能</a:t>
            </a:r>
            <a:endParaRPr kumimoji="1"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kumimoji="1" lang="en-US" altLang="zh-CN" dirty="0"/>
              <a:t>Nginx</a:t>
            </a:r>
            <a:r>
              <a:rPr kumimoji="1" lang="zh-CN" altLang="en-US" dirty="0"/>
              <a:t>在系统开发维护与系统重构中起到了一个非常重要的作用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993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718832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E3E3E"/>
                </a:solidFill>
                <a:effectLst/>
                <a:latin typeface="Consolas" panose="020B0609020204030204" pitchFamily="49" charset="0"/>
              </a:rPr>
              <a:t>微信公众号、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Consolas" panose="020B0609020204030204" pitchFamily="49" charset="0"/>
              </a:rPr>
              <a:t>POPO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Consolas" panose="020B0609020204030204" pitchFamily="49" charset="0"/>
              </a:rPr>
              <a:t>等程序都需要存储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Consolas" panose="020B0609020204030204" pitchFamily="49" charset="0"/>
              </a:rPr>
              <a:t>txt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Consolas" panose="020B0609020204030204" pitchFamily="49" charset="0"/>
              </a:rPr>
              <a:t>的校验文件到根目录进行验证，通过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Consolas" panose="020B0609020204030204" pitchFamily="49" charset="0"/>
              </a:rPr>
              <a:t>Nginx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Consolas" panose="020B0609020204030204" pitchFamily="49" charset="0"/>
              </a:rPr>
              <a:t>直接返回文件，无需真正的把文件给放到服务器上。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296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在系统负载较大时，会遇到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以及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的情况；系统业务逻辑报错的时候，返回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500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的情况，不同业务系统框架对应的错误提示有各自的不同，在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中可以进行统一配置自定义错误页面以及系统更新、停机维护页面。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1651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反向代理方式是指用代理服务器来接受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Internet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上的连接请求，然后将请求转发给内部网络中的上游服务器，并将上游服务器上得到的结果返回给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Internet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上请求连接的客户端，此时代理服务器对外的表现就是一个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服务器。</a:t>
            </a:r>
          </a:p>
          <a:p>
            <a:pPr marL="266700" indent="-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当前校招系统支持全网访问，对于其他内部系统来说，有一些需要外网访问的接口可以通过校招系统进行接口转发。</a:t>
            </a:r>
          </a:p>
          <a:p>
            <a:pPr marL="266700" indent="-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此外在校招系统重构的过程中，对于不同功能模块重构，通过反向代理的方式将请求转发到重构的新的功能模块。</a:t>
            </a:r>
          </a:p>
          <a:p>
            <a:pPr indent="266700" algn="l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在校招系统新旧域名替换过程中，在替换为新域名后，原有旧域名也需要统一重定向到新的域名中（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consumemgr.leihuo.netease.com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重定向到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xiaozhao.leihuo.netease.com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27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024F85-CB1C-7445-9B98-7B8479DF2CF8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8383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914F2-12C3-A7C0-9EF1-21893833C5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5A443D-2D4E-36F7-C685-B6B91799A5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1B5C72-1FA0-83EC-C7E4-7A2B8ED75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36508C-8A74-1951-BBB0-B5E40DD5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AFE520-CDCA-F533-F6D4-2B6E9413E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409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27D3C-0B74-1CD0-F47E-3F677159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E8A39C5-C321-038F-D82F-015FDD40C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FFE457-C3D0-2232-65A7-D7577D42A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516312-283F-F6D7-D655-4A0E04689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12A9A1-DC91-920D-A035-95BB6D47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9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F63CB0-67B4-6547-C735-AE20A1704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41A693-B435-A3D8-46D0-A0178EAD67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1EDDC8-AF10-3F9D-F5FA-01CF365D4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9D62F1-C60E-AB54-4921-CE77E2B0D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3B6B02-9B2F-18D1-F51E-BEF0A267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442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背景-红色大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4520948-DC55-495F-801C-E45AD9643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12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202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B65DA1-D746-CD2A-CEA7-1BEEFBE2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89BBCC-9A84-388D-419C-A13CABD60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158F4-307A-FBE9-7270-D2B0D4326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F9D8C6-FF77-B63B-0733-EA01205C8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14962C-F1D3-97AE-6422-11C54713A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033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BFE0F-1F8B-2C99-F0CE-1223DF044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23EE44-1314-BBE6-2BF2-7405C6056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BA7E0E-5B08-2199-B0F1-75FC30EF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14DC5C-E11A-EB81-CB21-E62A3ED80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7D060-5D35-E369-C393-1094B0FE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74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F69C9-1CD1-BCC9-2C42-D35B509CA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32914D-CE5C-47AF-B27D-B2C31B0E84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5BBA9E8-89DA-EE6B-224B-A1B13C27B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FB2E90-4590-8299-D1CC-1224FEFB0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4DE6C76-B8A9-0D57-284E-9349AB22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B3D62D-08EA-2B28-867D-310453266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277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CB73E-E2AF-1019-CE04-ACAEE7BC4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4CD448-9825-22D4-AD94-AF29C9308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2C65EF-B93F-AFA4-896F-5C37FC4234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828E04F-71ED-DFC2-B2E2-B3C93EC5B1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04103D-BDB3-2E57-E346-7120241D3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D7F49D5-D8BD-FE93-7DDD-A9DA83FCA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E9AA1AF-3B7E-7A2B-D437-A86BFA769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458116-73C9-9F57-D5DB-540420B3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237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AC565-395C-8DCD-E159-B9E3B4EA0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477C6C-BD17-3E92-D332-2CF639E86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665C38-4B6A-69AD-2E9D-082835156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78A5EA-B8FA-299A-C0D1-4206C1C5C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00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CB51EC7-430D-6A11-385B-AE1C4F8FE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40AB4BB-B4D1-40BB-65BE-58FEE9B2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44B44D-A7CB-9804-4BE5-D9DEEC78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15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DB99D-DDFA-DE8C-D279-8F2ACB74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72BC2E-8D1F-687F-BDA2-A618D0675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3B2D0D7-F5DA-E87F-61B7-CA7F7F8AA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050ADF-99CE-D9DA-B886-B08A3562D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4882B3-233B-CF1D-7486-E2FD3EE72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ACAD7D-778E-411F-483B-CC432151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374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BF16D-7600-19C8-72BE-F5F9B1190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377CFE7-8269-F12A-0A7D-F5E82E31E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D7631F-13AE-D2D2-4608-3579AD12A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00181B-8C03-0C6B-AA7D-46E24F558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688262-CB55-3DF5-3C38-F8646FE53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135143-56E6-6357-864D-A350056EB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18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9330C94-CBF7-EEB1-67FD-3C961D2D6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800AC9-4CAB-2EA4-7ACC-EAD2C9360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029674-F2DC-0239-0353-7860E7E21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74CB5-9893-4BA6-ABA4-694B032C3871}" type="datetimeFigureOut">
              <a:rPr lang="zh-CN" altLang="en-US" smtClean="0"/>
              <a:t>2022/9/28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A0FFE0-B665-191A-6B1E-C6B8ED7F09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9F1663-F933-1573-EC89-AA3C91129B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39B2F8-9BF0-4463-BE39-6D0AF4B52F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84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png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9.png"/><Relationship Id="rId4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e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jpeg"/><Relationship Id="rId4" Type="http://schemas.openxmlformats.org/officeDocument/2006/relationships/image" Target="../media/image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juejin.cn/post/6911538518724444173" TargetMode="External"/><Relationship Id="rId13" Type="http://schemas.openxmlformats.org/officeDocument/2006/relationships/hyperlink" Target="https://www.infoq.cn/article/eexermsfylibro29fbgr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blog.ops-coffee.cn/s/jyunn_otq2ntxch0mtcjug" TargetMode="External"/><Relationship Id="rId12" Type="http://schemas.openxmlformats.org/officeDocument/2006/relationships/hyperlink" Target="https://github.com/wanpeng2008/Dockers/blob/master/ABTestingGateway/Dockerfile" TargetMode="External"/><Relationship Id="rId17" Type="http://schemas.openxmlformats.org/officeDocument/2006/relationships/hyperlink" Target="https://blog.openresty.com.cn/cn/bilibili-xray-incident/" TargetMode="External"/><Relationship Id="rId2" Type="http://schemas.openxmlformats.org/officeDocument/2006/relationships/notesSlide" Target="../notesSlides/notesSlide28.xml"/><Relationship Id="rId16" Type="http://schemas.openxmlformats.org/officeDocument/2006/relationships/hyperlink" Target="https://www.bilibili.com/read/cv17521097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juejin.cn/post/6981263729811947533" TargetMode="External"/><Relationship Id="rId11" Type="http://schemas.openxmlformats.org/officeDocument/2006/relationships/hyperlink" Target="http://newleaf.top/2018/02/11/abtesting-gateway-install/" TargetMode="External"/><Relationship Id="rId5" Type="http://schemas.openxmlformats.org/officeDocument/2006/relationships/hyperlink" Target="https://xuexb.github.io/learn-nginx/guide/" TargetMode="External"/><Relationship Id="rId15" Type="http://schemas.openxmlformats.org/officeDocument/2006/relationships/hyperlink" Target="https://zhuanlan.zhihu.com/p/342719650" TargetMode="External"/><Relationship Id="rId10" Type="http://schemas.openxmlformats.org/officeDocument/2006/relationships/hyperlink" Target="https://github.com/CNSRE/ABTestingGateway" TargetMode="External"/><Relationship Id="rId4" Type="http://schemas.openxmlformats.org/officeDocument/2006/relationships/image" Target="../media/image4.svg"/><Relationship Id="rId9" Type="http://schemas.openxmlformats.org/officeDocument/2006/relationships/hyperlink" Target="https://juejin.cn/post/7102064180563279908" TargetMode="External"/><Relationship Id="rId14" Type="http://schemas.openxmlformats.org/officeDocument/2006/relationships/hyperlink" Target="https://gitlib.com/page/nginx-ab.html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A8C8CC5-CB7C-6E47-A614-201460386DB0}"/>
              </a:ext>
            </a:extLst>
          </p:cNvPr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Nginx</a:t>
            </a:r>
            <a:r>
              <a:rPr lang="zh-CN" altLang="en-US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应用实践总结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18BA7E-F1EB-BE48-AC81-E3F5441811CA}"/>
              </a:ext>
            </a:extLst>
          </p:cNvPr>
          <p:cNvSpPr txBox="1"/>
          <p:nvPr/>
        </p:nvSpPr>
        <p:spPr>
          <a:xfrm>
            <a:off x="1721980" y="4293258"/>
            <a:ext cx="45316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马凌</a:t>
            </a:r>
            <a:r>
              <a:rPr kumimoji="1" lang="en-US" altLang="zh-CN" sz="1600" dirty="0">
                <a:solidFill>
                  <a:schemeClr val="bg1"/>
                </a:solidFill>
              </a:rPr>
              <a:t>-</a:t>
            </a:r>
            <a:r>
              <a:rPr kumimoji="1" lang="zh-CN" altLang="en-US" sz="1600" dirty="0">
                <a:solidFill>
                  <a:schemeClr val="bg1"/>
                </a:solidFill>
              </a:rPr>
              <a:t>雷火事业群 </a:t>
            </a:r>
            <a:r>
              <a:rPr kumimoji="1" lang="en-US" altLang="zh-CN" sz="1600" dirty="0">
                <a:solidFill>
                  <a:schemeClr val="bg1"/>
                </a:solidFill>
              </a:rPr>
              <a:t>- </a:t>
            </a:r>
            <a:r>
              <a:rPr kumimoji="1" lang="zh-CN" altLang="en-US" sz="1600" dirty="0">
                <a:solidFill>
                  <a:schemeClr val="bg1"/>
                </a:solidFill>
              </a:rPr>
              <a:t>平台创新中心 </a:t>
            </a:r>
            <a:r>
              <a:rPr kumimoji="1" lang="en-US" altLang="zh-CN" sz="1600" dirty="0">
                <a:solidFill>
                  <a:schemeClr val="bg1"/>
                </a:solidFill>
              </a:rPr>
              <a:t>- </a:t>
            </a:r>
            <a:r>
              <a:rPr kumimoji="1" lang="zh-CN" altLang="en-US" sz="1600" dirty="0">
                <a:solidFill>
                  <a:schemeClr val="bg1"/>
                </a:solidFill>
              </a:rPr>
              <a:t>效能平台部 </a:t>
            </a:r>
            <a:r>
              <a:rPr kumimoji="1" lang="en-US" altLang="zh-CN" sz="1600" dirty="0">
                <a:solidFill>
                  <a:schemeClr val="bg1"/>
                </a:solidFill>
              </a:rPr>
              <a:t>- </a:t>
            </a:r>
            <a:r>
              <a:rPr kumimoji="1" lang="zh-CN" altLang="en-US" sz="1600" dirty="0">
                <a:solidFill>
                  <a:schemeClr val="bg1"/>
                </a:solidFill>
              </a:rPr>
              <a:t>综合业务二组</a:t>
            </a:r>
            <a:endParaRPr kumimoji="1" lang="en-US" altLang="zh-CN" sz="1600" dirty="0">
              <a:solidFill>
                <a:schemeClr val="bg1"/>
              </a:solidFill>
            </a:endParaRPr>
          </a:p>
          <a:p>
            <a:endParaRPr kumimoji="1" lang="en-US" altLang="zh-CN" sz="1600" dirty="0">
              <a:solidFill>
                <a:schemeClr val="bg1"/>
              </a:solidFill>
            </a:endParaRPr>
          </a:p>
          <a:p>
            <a:r>
              <a:rPr kumimoji="1" lang="en-US" altLang="zh-CN" sz="1600" dirty="0">
                <a:solidFill>
                  <a:schemeClr val="bg1"/>
                </a:solidFill>
              </a:rPr>
              <a:t>2022</a:t>
            </a:r>
            <a:r>
              <a:rPr kumimoji="1" lang="zh-CN" altLang="en-US" sz="1600" dirty="0">
                <a:solidFill>
                  <a:schemeClr val="bg1"/>
                </a:solidFill>
              </a:rPr>
              <a:t>年</a:t>
            </a:r>
            <a:r>
              <a:rPr kumimoji="1" lang="en-US" altLang="zh-CN" sz="1600" dirty="0">
                <a:solidFill>
                  <a:schemeClr val="bg1"/>
                </a:solidFill>
              </a:rPr>
              <a:t>9</a:t>
            </a:r>
            <a:r>
              <a:rPr kumimoji="1" lang="zh-CN" altLang="en-US" sz="1600" dirty="0">
                <a:solidFill>
                  <a:schemeClr val="bg1"/>
                </a:solidFill>
              </a:rPr>
              <a:t>月</a:t>
            </a:r>
            <a:r>
              <a:rPr kumimoji="1" lang="en-US" altLang="zh-CN" sz="1600" dirty="0">
                <a:solidFill>
                  <a:schemeClr val="bg1"/>
                </a:solidFill>
              </a:rPr>
              <a:t>28</a:t>
            </a:r>
            <a:r>
              <a:rPr kumimoji="1" lang="zh-CN" altLang="en-US" sz="1600" dirty="0">
                <a:solidFill>
                  <a:schemeClr val="bg1"/>
                </a:solidFill>
              </a:rPr>
              <a:t>日</a:t>
            </a: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51DB610-6281-CE41-BE75-EF7AD49DF4AC}"/>
              </a:ext>
            </a:extLst>
          </p:cNvPr>
          <p:cNvCxnSpPr>
            <a:cxnSpLocks/>
          </p:cNvCxnSpPr>
          <p:nvPr/>
        </p:nvCxnSpPr>
        <p:spPr>
          <a:xfrm>
            <a:off x="1608060" y="4384811"/>
            <a:ext cx="0" cy="340114"/>
          </a:xfrm>
          <a:prstGeom prst="line">
            <a:avLst/>
          </a:prstGeom>
          <a:ln w="0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542047-E39A-D84C-845B-CC3A51F36154}"/>
              </a:ext>
            </a:extLst>
          </p:cNvPr>
          <p:cNvGrpSpPr/>
          <p:nvPr/>
        </p:nvGrpSpPr>
        <p:grpSpPr>
          <a:xfrm>
            <a:off x="1582645" y="2194103"/>
            <a:ext cx="1377981" cy="393832"/>
            <a:chOff x="1870051" y="-461450"/>
            <a:chExt cx="1377981" cy="393832"/>
          </a:xfrm>
        </p:grpSpPr>
        <p:sp>
          <p:nvSpPr>
            <p:cNvPr id="15" name="对角圆角矩形 14">
              <a:extLst>
                <a:ext uri="{FF2B5EF4-FFF2-40B4-BE49-F238E27FC236}">
                  <a16:creationId xmlns:a16="http://schemas.microsoft.com/office/drawing/2014/main" id="{EA0E4D88-5743-BD49-98F3-98D90E89B65B}"/>
                </a:ext>
              </a:extLst>
            </p:cNvPr>
            <p:cNvSpPr/>
            <p:nvPr/>
          </p:nvSpPr>
          <p:spPr>
            <a:xfrm>
              <a:off x="1870051" y="-461450"/>
              <a:ext cx="1377981" cy="393832"/>
            </a:xfrm>
            <a:prstGeom prst="round2DiagRect">
              <a:avLst>
                <a:gd name="adj1" fmla="val 4901"/>
                <a:gd name="adj2" fmla="val 4289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B1F3651-6715-9D46-AF7E-B3B582C66C08}"/>
                </a:ext>
              </a:extLst>
            </p:cNvPr>
            <p:cNvSpPr txBox="1"/>
            <p:nvPr/>
          </p:nvSpPr>
          <p:spPr>
            <a:xfrm>
              <a:off x="1928491" y="-461450"/>
              <a:ext cx="1319541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900" spc="300" dirty="0">
                  <a:solidFill>
                    <a:srgbClr val="A30B09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技术分享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C2CA7D63-DC4A-496B-A504-B2A296574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5046" y="6430129"/>
            <a:ext cx="747798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7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校招系统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27A3203-E862-62B4-E041-7A2557D2DA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970" y="394264"/>
            <a:ext cx="3915274" cy="617506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9BFDEEC-D9FE-AAA1-1431-106E0471E9B7}"/>
              </a:ext>
            </a:extLst>
          </p:cNvPr>
          <p:cNvSpPr txBox="1"/>
          <p:nvPr/>
        </p:nvSpPr>
        <p:spPr>
          <a:xfrm>
            <a:off x="416520" y="1525803"/>
            <a:ext cx="6137218" cy="46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基本指令格式：</a:t>
            </a:r>
            <a:r>
              <a:rPr lang="en-US" altLang="zh-CN" dirty="0"/>
              <a:t>{}</a:t>
            </a:r>
            <a:r>
              <a:rPr lang="zh-CN" altLang="en-US" dirty="0"/>
              <a:t>、</a:t>
            </a:r>
            <a:r>
              <a:rPr lang="en-US" altLang="zh-CN" dirty="0"/>
              <a:t>;</a:t>
            </a:r>
            <a:r>
              <a:rPr lang="zh-CN" altLang="en-US" dirty="0"/>
              <a:t>、</a:t>
            </a:r>
            <a:r>
              <a:rPr lang="en-US" altLang="zh-CN" dirty="0"/>
              <a:t>#</a:t>
            </a:r>
            <a:r>
              <a:rPr lang="zh-CN" altLang="en-US" dirty="0"/>
              <a:t>、</a:t>
            </a:r>
            <a:r>
              <a:rPr lang="en-US" altLang="zh-CN" dirty="0"/>
              <a:t>$</a:t>
            </a:r>
            <a:r>
              <a:rPr lang="zh-CN" altLang="en-US" dirty="0"/>
              <a:t>、</a:t>
            </a:r>
            <a:r>
              <a:rPr lang="en-US" altLang="zh-CN" dirty="0"/>
              <a:t>include</a:t>
            </a:r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主</a:t>
            </a:r>
            <a:r>
              <a:rPr lang="zh-CN" altLang="zh-CN" dirty="0"/>
              <a:t>模块</a:t>
            </a:r>
            <a:r>
              <a:rPr lang="zh-CN" altLang="en-US" dirty="0"/>
              <a:t>：</a:t>
            </a:r>
            <a:r>
              <a:rPr lang="en-US" altLang="zh-CN" dirty="0"/>
              <a:t>Nginx</a:t>
            </a:r>
            <a:r>
              <a:rPr lang="zh-CN" altLang="en-US" dirty="0"/>
              <a:t>全局配置</a:t>
            </a:r>
            <a:endParaRPr lang="en-US" altLang="zh-CN" dirty="0"/>
          </a:p>
          <a:p>
            <a:pPr lvl="0" algn="just">
              <a:lnSpc>
                <a:spcPct val="150000"/>
              </a:lnSpc>
            </a:pPr>
            <a:endParaRPr lang="zh-CN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dirty="0"/>
              <a:t>events</a:t>
            </a:r>
            <a:r>
              <a:rPr lang="zh-CN" altLang="zh-CN" dirty="0"/>
              <a:t>模块</a:t>
            </a:r>
            <a:r>
              <a:rPr lang="zh-CN" altLang="en-US" dirty="0"/>
              <a:t>：</a:t>
            </a:r>
            <a:r>
              <a:rPr lang="en-US" altLang="zh-CN" dirty="0"/>
              <a:t>Nginx</a:t>
            </a:r>
            <a:r>
              <a:rPr lang="zh-CN" altLang="en-US" dirty="0"/>
              <a:t>网络连接</a:t>
            </a:r>
            <a:endParaRPr lang="en-US" altLang="zh-CN" dirty="0"/>
          </a:p>
          <a:p>
            <a:pPr lvl="0" algn="just">
              <a:lnSpc>
                <a:spcPct val="150000"/>
              </a:lnSpc>
            </a:pPr>
            <a:endParaRPr lang="zh-CN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dirty="0"/>
              <a:t>http</a:t>
            </a:r>
            <a:r>
              <a:rPr lang="zh-CN" altLang="zh-CN" dirty="0"/>
              <a:t>模块</a:t>
            </a:r>
            <a:r>
              <a:rPr lang="zh-CN" altLang="en-US" dirty="0"/>
              <a:t>：代理、缓存等绝大部分功能配置</a:t>
            </a:r>
            <a:endParaRPr lang="en-US" altLang="zh-CN" dirty="0"/>
          </a:p>
          <a:p>
            <a:pPr lvl="0" algn="just">
              <a:lnSpc>
                <a:spcPct val="150000"/>
              </a:lnSpc>
            </a:pPr>
            <a:endParaRPr lang="zh-CN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dirty="0"/>
              <a:t>server</a:t>
            </a:r>
            <a:r>
              <a:rPr lang="zh-CN" altLang="zh-CN" dirty="0"/>
              <a:t>模块</a:t>
            </a:r>
            <a:r>
              <a:rPr lang="zh-CN" altLang="en-US" dirty="0"/>
              <a:t>：虚拟主机配置</a:t>
            </a:r>
            <a:endParaRPr lang="en-US" altLang="zh-CN" dirty="0"/>
          </a:p>
          <a:p>
            <a:pPr lvl="0" algn="just">
              <a:lnSpc>
                <a:spcPct val="150000"/>
              </a:lnSpc>
            </a:pPr>
            <a:endParaRPr lang="zh-CN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dirty="0"/>
              <a:t>location</a:t>
            </a:r>
            <a:r>
              <a:rPr lang="zh-CN" altLang="zh-CN" dirty="0"/>
              <a:t>模块</a:t>
            </a:r>
            <a:r>
              <a:rPr lang="zh-CN" altLang="en-US" dirty="0"/>
              <a:t>：路由请求和页面处理配置</a:t>
            </a:r>
            <a:endParaRPr lang="zh-CN" altLang="zh-CN" sz="1800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741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59271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校招系统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-server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E7FC0F9-1E2D-D1A9-07F2-C371C66423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23" y="394263"/>
            <a:ext cx="2780505" cy="61750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C502602-E3C6-3A31-DDC8-84A2242378E5}"/>
              </a:ext>
            </a:extLst>
          </p:cNvPr>
          <p:cNvSpPr txBox="1"/>
          <p:nvPr/>
        </p:nvSpPr>
        <p:spPr>
          <a:xfrm>
            <a:off x="514179" y="1653206"/>
            <a:ext cx="6094140" cy="29586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路由定位：</a:t>
            </a:r>
            <a:r>
              <a:rPr lang="en-US" altLang="zh-CN" b="1" dirty="0"/>
              <a:t>location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新旧域名重定向：</a:t>
            </a:r>
            <a:r>
              <a:rPr lang="en-US" altLang="zh-CN" b="1" dirty="0"/>
              <a:t>rewrite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接口转发：</a:t>
            </a:r>
            <a:r>
              <a:rPr lang="en-US" altLang="zh-CN" b="1" dirty="0" err="1"/>
              <a:t>proxy_pass</a:t>
            </a:r>
            <a:endParaRPr lang="en-US" altLang="zh-CN" b="1" dirty="0"/>
          </a:p>
          <a:p>
            <a:pPr algn="just">
              <a:lnSpc>
                <a:spcPct val="150000"/>
              </a:lnSpc>
            </a:pPr>
            <a:endParaRPr lang="en-US" altLang="zh-CN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资源文件压缩：</a:t>
            </a:r>
            <a:r>
              <a:rPr lang="en-US" altLang="zh-CN" b="1" dirty="0" err="1"/>
              <a:t>Gzip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475242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19" y="394263"/>
            <a:ext cx="544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配置解析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-location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9FF1E85-C3C3-036E-6699-E50CACC61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075" y="2358433"/>
            <a:ext cx="9525850" cy="375024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D876999-69AA-6F99-9F4F-ABEDA3B669D2}"/>
              </a:ext>
            </a:extLst>
          </p:cNvPr>
          <p:cNvSpPr txBox="1"/>
          <p:nvPr/>
        </p:nvSpPr>
        <p:spPr>
          <a:xfrm>
            <a:off x="1046979" y="1420623"/>
            <a:ext cx="9892484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按照匹配模式，分为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前缀字符串（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prefix string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）和正则表达式（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regular expression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）匹配两种。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0090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19" y="394263"/>
            <a:ext cx="544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配置解析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-location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C790433-77C9-CAEE-6E4C-4B8F2179F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33" y="1068008"/>
            <a:ext cx="5795934" cy="447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61C11D3-FAE5-1510-CA19-9CAB7CAB845C}"/>
              </a:ext>
            </a:extLst>
          </p:cNvPr>
          <p:cNvSpPr txBox="1"/>
          <p:nvPr/>
        </p:nvSpPr>
        <p:spPr>
          <a:xfrm>
            <a:off x="911632" y="5893227"/>
            <a:ext cx="9892484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前缀字符串匹配和在文件中的位置无关，但是和匹配长度有关。</a:t>
            </a:r>
            <a:endParaRPr lang="en-US" altLang="zh-CN" b="1" i="0" dirty="0">
              <a:solidFill>
                <a:srgbClr val="333333"/>
              </a:solidFill>
              <a:effectLst/>
              <a:latin typeface="-apple-system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正则匹配和 </a:t>
            </a:r>
            <a:r>
              <a:rPr lang="en-US" altLang="zh-CN" b="1" dirty="0"/>
              <a:t>location </a:t>
            </a:r>
            <a:r>
              <a:rPr lang="zh-CN" altLang="en-US" b="1" dirty="0"/>
              <a:t>规则在文件中的位置有关。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31091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5679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配置解析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proxy_pass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3311001-90E8-7F19-F89B-445A0E5FE4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21" t="309" r="23068" b="-309"/>
          <a:stretch/>
        </p:blipFill>
        <p:spPr>
          <a:xfrm>
            <a:off x="6853779" y="1584571"/>
            <a:ext cx="4085684" cy="410435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72FEEB3-6AEB-5371-005A-9A39CE5A4A51}"/>
              </a:ext>
            </a:extLst>
          </p:cNvPr>
          <p:cNvSpPr txBox="1"/>
          <p:nvPr/>
        </p:nvSpPr>
        <p:spPr>
          <a:xfrm>
            <a:off x="613317" y="2687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A8553B-4F8F-02EF-903B-2F9DFBD47555}"/>
              </a:ext>
            </a:extLst>
          </p:cNvPr>
          <p:cNvSpPr txBox="1"/>
          <p:nvPr/>
        </p:nvSpPr>
        <p:spPr>
          <a:xfrm>
            <a:off x="416520" y="2365181"/>
            <a:ext cx="6279805" cy="2543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URL</a:t>
            </a:r>
            <a:r>
              <a:rPr lang="zh-CN" altLang="en-US" dirty="0"/>
              <a:t>只是</a:t>
            </a:r>
            <a:r>
              <a:rPr lang="en-US" altLang="zh-CN" dirty="0"/>
              <a:t>Host</a:t>
            </a:r>
            <a:r>
              <a:rPr lang="zh-CN" altLang="en-US" dirty="0"/>
              <a:t>情况，匹配时完整路径直接透传。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URL</a:t>
            </a:r>
            <a:r>
              <a:rPr lang="zh-CN" altLang="en-US" dirty="0"/>
              <a:t>包含路径时，匹配时会去掉</a:t>
            </a:r>
            <a:r>
              <a:rPr lang="en-US" altLang="zh-CN" dirty="0"/>
              <a:t>location</a:t>
            </a:r>
            <a:r>
              <a:rPr lang="zh-CN" altLang="en-US" dirty="0"/>
              <a:t>的匹配结果之后，剩下的部分透传。</a:t>
            </a: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当</a:t>
            </a:r>
            <a:r>
              <a:rPr lang="en-US" altLang="zh-CN" dirty="0"/>
              <a:t>location</a:t>
            </a:r>
            <a:r>
              <a:rPr lang="zh-CN" altLang="en-US" dirty="0"/>
              <a:t>为正则匹配类型时，</a:t>
            </a:r>
            <a:r>
              <a:rPr lang="en-US" altLang="zh-CN" dirty="0"/>
              <a:t>URL</a:t>
            </a:r>
            <a:r>
              <a:rPr lang="zh-CN" altLang="en-US" dirty="0"/>
              <a:t>不能包含路径。</a:t>
            </a:r>
          </a:p>
        </p:txBody>
      </p:sp>
    </p:spTree>
    <p:extLst>
      <p:ext uri="{BB962C8B-B14F-4D97-AF65-F5344CB8AC3E}">
        <p14:creationId xmlns:p14="http://schemas.microsoft.com/office/powerpoint/2010/main" val="357715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配置优化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4097" name="图片 13">
            <a:extLst>
              <a:ext uri="{FF2B5EF4-FFF2-40B4-BE49-F238E27FC236}">
                <a16:creationId xmlns:a16="http://schemas.microsoft.com/office/drawing/2014/main" id="{44050494-456A-B739-E5FE-E6C0B2B81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519" y="4828054"/>
            <a:ext cx="526732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9FC2EEFD-C7D6-3813-FB54-28FFA8A249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5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1CCEFA-B920-D318-AB8D-CA9ACDB9940B}"/>
              </a:ext>
            </a:extLst>
          </p:cNvPr>
          <p:cNvSpPr txBox="1"/>
          <p:nvPr/>
        </p:nvSpPr>
        <p:spPr>
          <a:xfrm>
            <a:off x="631722" y="1564307"/>
            <a:ext cx="11071122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1" indent="-342900" algn="just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dirty="0" err="1">
                <a:latin typeface="+mn-lt"/>
              </a:rPr>
              <a:t>worker_processes</a:t>
            </a:r>
            <a:r>
              <a:rPr lang="zh-CN" altLang="en-US" dirty="0">
                <a:latin typeface="+mn-lt"/>
              </a:rPr>
              <a:t>，启动</a:t>
            </a:r>
            <a:r>
              <a:rPr lang="en-US" altLang="zh-CN" dirty="0">
                <a:latin typeface="+mn-lt"/>
              </a:rPr>
              <a:t>Nginx</a:t>
            </a:r>
            <a:r>
              <a:rPr lang="zh-CN" altLang="en-US" dirty="0">
                <a:latin typeface="+mn-lt"/>
              </a:rPr>
              <a:t>工作进程的数量，一般设置与丹炉平台应用对应</a:t>
            </a:r>
            <a:r>
              <a:rPr lang="en-US" altLang="zh-CN" dirty="0">
                <a:latin typeface="+mn-lt"/>
              </a:rPr>
              <a:t>CPU</a:t>
            </a:r>
            <a:r>
              <a:rPr lang="zh-CN" altLang="en-US" dirty="0">
                <a:latin typeface="+mn-lt"/>
              </a:rPr>
              <a:t>核数保持一致。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024A6B-506A-97CE-191E-B9EB23087A06}"/>
              </a:ext>
            </a:extLst>
          </p:cNvPr>
          <p:cNvSpPr txBox="1"/>
          <p:nvPr/>
        </p:nvSpPr>
        <p:spPr>
          <a:xfrm>
            <a:off x="631722" y="2864880"/>
            <a:ext cx="5464278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+mn-lt"/>
              </a:rPr>
              <a:t>在丹炉平台中，如果设置为</a:t>
            </a:r>
            <a:r>
              <a:rPr lang="en-US" altLang="zh-CN" dirty="0">
                <a:latin typeface="+mn-lt"/>
              </a:rPr>
              <a:t>auto</a:t>
            </a:r>
            <a:r>
              <a:rPr lang="zh-CN" altLang="en-US" dirty="0">
                <a:latin typeface="+mn-lt"/>
              </a:rPr>
              <a:t>，则会读取当前</a:t>
            </a:r>
            <a:r>
              <a:rPr lang="en-US" altLang="zh-CN" dirty="0">
                <a:latin typeface="+mn-lt"/>
              </a:rPr>
              <a:t>Pod</a:t>
            </a:r>
            <a:r>
              <a:rPr lang="zh-CN" altLang="en-US" dirty="0">
                <a:latin typeface="+mn-lt"/>
              </a:rPr>
              <a:t>容器对应</a:t>
            </a:r>
            <a:r>
              <a:rPr lang="en-US" altLang="zh-CN" dirty="0">
                <a:latin typeface="+mn-lt"/>
              </a:rPr>
              <a:t>Node</a:t>
            </a:r>
            <a:r>
              <a:rPr lang="zh-CN" altLang="en-US" dirty="0">
                <a:latin typeface="+mn-lt"/>
              </a:rPr>
              <a:t>节点的</a:t>
            </a:r>
            <a:r>
              <a:rPr lang="en-US" altLang="zh-CN" dirty="0">
                <a:latin typeface="+mn-lt"/>
              </a:rPr>
              <a:t>CPU</a:t>
            </a:r>
            <a:r>
              <a:rPr lang="zh-CN" altLang="en-US" dirty="0">
                <a:latin typeface="+mn-lt"/>
              </a:rPr>
              <a:t>值来设置</a:t>
            </a:r>
            <a:r>
              <a:rPr lang="en-US" altLang="zh-CN" dirty="0">
                <a:latin typeface="+mn-lt"/>
              </a:rPr>
              <a:t>Nginx</a:t>
            </a:r>
            <a:r>
              <a:rPr lang="zh-CN" altLang="en-US" dirty="0">
                <a:latin typeface="+mn-lt"/>
              </a:rPr>
              <a:t>的工作线程数量，这里会导致</a:t>
            </a:r>
            <a:r>
              <a:rPr lang="en-US" altLang="zh-CN" dirty="0">
                <a:latin typeface="+mn-lt"/>
              </a:rPr>
              <a:t>Nginx</a:t>
            </a:r>
            <a:r>
              <a:rPr lang="zh-CN" altLang="en-US" dirty="0">
                <a:latin typeface="+mn-lt"/>
              </a:rPr>
              <a:t>工作进程数量过大，容易启发应用</a:t>
            </a:r>
            <a:r>
              <a:rPr lang="en-US" altLang="zh-CN" dirty="0">
                <a:latin typeface="+mn-lt"/>
              </a:rPr>
              <a:t>OOM</a:t>
            </a:r>
            <a:r>
              <a:rPr lang="zh-CN" altLang="en-US" dirty="0">
                <a:latin typeface="+mn-lt"/>
              </a:rPr>
              <a:t>重新启动的问题。</a:t>
            </a:r>
            <a:endParaRPr lang="en-US" altLang="zh-CN" dirty="0">
              <a:latin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AEC61C-5350-89D1-3A81-C4B1B7319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6391" y="2960157"/>
            <a:ext cx="4104762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27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8F2C0-1325-684A-A660-A54CE5499B16}"/>
              </a:ext>
            </a:extLst>
          </p:cNvPr>
          <p:cNvSpPr txBox="1"/>
          <p:nvPr/>
        </p:nvSpPr>
        <p:spPr>
          <a:xfrm>
            <a:off x="7592838" y="-350089"/>
            <a:ext cx="52114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0" dirty="0">
                <a:solidFill>
                  <a:srgbClr val="C21C1C"/>
                </a:solidFill>
                <a:latin typeface="+mj-ea"/>
                <a:ea typeface="+mj-ea"/>
                <a:cs typeface="Arial" panose="020B0604020202020204" pitchFamily="34" charset="0"/>
              </a:rPr>
              <a:t>3</a:t>
            </a:r>
            <a:endParaRPr kumimoji="1" lang="zh-CN" altLang="en-US" sz="40000" dirty="0">
              <a:solidFill>
                <a:srgbClr val="C21C1C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71115C-E467-3C4F-8AA8-9CBF8D094F66}"/>
              </a:ext>
            </a:extLst>
          </p:cNvPr>
          <p:cNvSpPr txBox="1"/>
          <p:nvPr/>
        </p:nvSpPr>
        <p:spPr>
          <a:xfrm>
            <a:off x="612265" y="3809846"/>
            <a:ext cx="5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应用分析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841676-5853-4EB7-958E-A8EC2FBBE776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57150">
            <a:solidFill>
              <a:srgbClr val="A80D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F2A74EDC-1FFE-4A27-BD60-12B259E3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灰度发布与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A/B Test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977F7E1-97C7-A41A-EB38-E0A1814FB919}"/>
              </a:ext>
            </a:extLst>
          </p:cNvPr>
          <p:cNvSpPr txBox="1"/>
          <p:nvPr/>
        </p:nvSpPr>
        <p:spPr>
          <a:xfrm>
            <a:off x="416520" y="1300733"/>
            <a:ext cx="7111622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校招系统目前更新频率为每周一次，在敏捷开发过程中，新旧版本，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Helvetica Neue"/>
              </a:rPr>
              <a:t>HR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优先验收，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Helvetica Neue"/>
              </a:rPr>
              <a:t>QA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希望同时验证多个升级内容分支，诸多场景都需要灰度发布及早获取用户反馈，降低升级影响用户范围，提升产品质量。</a:t>
            </a:r>
            <a:endParaRPr lang="en-US" altLang="zh-CN" b="0" i="0" dirty="0">
              <a:solidFill>
                <a:srgbClr val="313131"/>
              </a:solidFill>
              <a:effectLst/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13131"/>
              </a:solidFill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13131"/>
              </a:solidFill>
              <a:effectLst/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灰度发布（又名金丝雀发布，英文一般称为</a:t>
            </a:r>
            <a:r>
              <a:rPr lang="en-US" altLang="zh-CN" b="0" i="0" dirty="0" err="1">
                <a:solidFill>
                  <a:srgbClr val="313131"/>
                </a:solidFill>
                <a:effectLst/>
                <a:latin typeface="Helvetica Neue"/>
              </a:rPr>
              <a:t>GrayRelease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或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Helvetica Neue"/>
              </a:rPr>
              <a:t>Dark launch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）是为了能够让用户逐步过渡到新功能一种发布方式。</a:t>
            </a:r>
            <a:r>
              <a:rPr kumimoji="1"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 A/B Test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就是一种灰度发布方式，让一部用户继续用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Helvetica Neue"/>
              </a:rPr>
              <a:t>A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，一部分用户开始用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Helvetica Neue"/>
              </a:rPr>
              <a:t>B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，如果用户对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Helvetica Neue"/>
              </a:rPr>
              <a:t>B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没有什么反对意见，那么逐步扩大范围，把所有用户都迁移到</a:t>
            </a:r>
            <a:r>
              <a:rPr lang="en-US" altLang="zh-CN" b="0" i="0" dirty="0">
                <a:solidFill>
                  <a:srgbClr val="313131"/>
                </a:solidFill>
                <a:effectLst/>
                <a:latin typeface="Helvetica Neue"/>
              </a:rPr>
              <a:t>B</a:t>
            </a:r>
            <a:r>
              <a:rPr lang="zh-CN" altLang="en-US" b="0" i="0" dirty="0">
                <a:solidFill>
                  <a:srgbClr val="313131"/>
                </a:solidFill>
                <a:effectLst/>
                <a:latin typeface="Helvetica Neue"/>
              </a:rPr>
              <a:t>上面 来。灰度发布可以保证整体系统的稳定，在初始灰度的时候就可以发现、调整问题，以保证其影响度。</a:t>
            </a:r>
            <a:endParaRPr lang="en-US" altLang="zh-CN" b="0" i="0" dirty="0">
              <a:solidFill>
                <a:srgbClr val="313131"/>
              </a:solidFill>
              <a:effectLst/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313131"/>
              </a:solidFill>
              <a:latin typeface="Helvetica Neue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13131"/>
              </a:solidFill>
              <a:effectLst/>
              <a:latin typeface="Helvetica Neu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客户端灰度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：客户端依据特殊条件，例如用户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ID/IP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等实现分流。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b="1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服务端灰度</a:t>
            </a:r>
            <a:r>
              <a:rPr lang="zh-CN" altLang="en-US" dirty="0">
                <a:solidFill>
                  <a:srgbClr val="555555"/>
                </a:solidFill>
                <a:latin typeface="Lato" panose="020F0502020204030203" pitchFamily="34" charset="0"/>
              </a:rPr>
              <a:t>：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依托</a:t>
            </a:r>
            <a:r>
              <a:rPr lang="en-US" altLang="zh-CN" dirty="0">
                <a:solidFill>
                  <a:srgbClr val="555555"/>
                </a:solidFill>
                <a:latin typeface="Lato" panose="020F0502020204030203" pitchFamily="34" charset="0"/>
              </a:rPr>
              <a:t>Nginx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反向代理，对不同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IP/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用户</a:t>
            </a:r>
            <a:r>
              <a:rPr lang="en-US" altLang="zh-CN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ID</a:t>
            </a:r>
            <a:r>
              <a:rPr lang="zh-CN" altLang="en-US" b="0" i="0" dirty="0">
                <a:solidFill>
                  <a:srgbClr val="555555"/>
                </a:solidFill>
                <a:effectLst/>
                <a:latin typeface="Lato" panose="020F0502020204030203" pitchFamily="34" charset="0"/>
              </a:rPr>
              <a:t>等条件实现分流。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13131"/>
              </a:solidFill>
              <a:effectLst/>
              <a:latin typeface="Helvetica Neue"/>
            </a:endParaRPr>
          </a:p>
        </p:txBody>
      </p:sp>
      <p:pic>
        <p:nvPicPr>
          <p:cNvPr id="6146" name="Picture 2" descr="谈谈微服务平台之灰度发布_EAWorld的博客-CSDN博客">
            <a:extLst>
              <a:ext uri="{FF2B5EF4-FFF2-40B4-BE49-F238E27FC236}">
                <a16:creationId xmlns:a16="http://schemas.microsoft.com/office/drawing/2014/main" id="{EA06EC67-834E-60B8-5EC1-299B30753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8142" y="1951824"/>
            <a:ext cx="4633377" cy="2954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51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50805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Nginx+Cookie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D65CA318-DF1B-2B3C-1B5A-0AFDD26EDF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879" y="1443387"/>
            <a:ext cx="528637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CF77279-15F2-D195-A4E7-A077FC1FD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496" y="3872088"/>
            <a:ext cx="8657143" cy="2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803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-Demo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展示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9CCC99-A424-0BEA-09A5-AC60FF1EFCC0}"/>
              </a:ext>
            </a:extLst>
          </p:cNvPr>
          <p:cNvSpPr txBox="1"/>
          <p:nvPr/>
        </p:nvSpPr>
        <p:spPr>
          <a:xfrm>
            <a:off x="632166" y="5724036"/>
            <a:ext cx="10425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Cookie</a:t>
            </a:r>
            <a:r>
              <a:rPr lang="zh-CN" altLang="en-US" dirty="0"/>
              <a:t>灰度发布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https://nginx-demo-1.apps-qa.danlu.netease.com/get_json</a:t>
            </a:r>
            <a:endParaRPr lang="zh-CN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8D0BA2-0663-F4E0-634E-30A4A56A6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061" y="1714500"/>
            <a:ext cx="551089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33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CFA290F6-12CC-4F49-BFCE-C547CEDC5B84}"/>
              </a:ext>
            </a:extLst>
          </p:cNvPr>
          <p:cNvGrpSpPr/>
          <p:nvPr/>
        </p:nvGrpSpPr>
        <p:grpSpPr>
          <a:xfrm>
            <a:off x="787620" y="2029435"/>
            <a:ext cx="1957218" cy="2098625"/>
            <a:chOff x="2372291" y="6696934"/>
            <a:chExt cx="1957218" cy="1965644"/>
          </a:xfrm>
        </p:grpSpPr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1223FBB4-FF52-494F-BCC6-ACBB19376E65}"/>
                </a:ext>
              </a:extLst>
            </p:cNvPr>
            <p:cNvSpPr txBox="1"/>
            <p:nvPr/>
          </p:nvSpPr>
          <p:spPr>
            <a:xfrm>
              <a:off x="2695207" y="6696934"/>
              <a:ext cx="1287967" cy="112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200" b="1" dirty="0">
                  <a:solidFill>
                    <a:srgbClr val="A80D0B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1</a:t>
              </a:r>
              <a:endParaRPr kumimoji="1" lang="zh-CN" altLang="en-US" sz="7200" b="1" dirty="0">
                <a:solidFill>
                  <a:srgbClr val="A80D0B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4C8621A-E7B8-49A4-9BF2-A09D6D97B6A1}"/>
                </a:ext>
              </a:extLst>
            </p:cNvPr>
            <p:cNvSpPr txBox="1"/>
            <p:nvPr/>
          </p:nvSpPr>
          <p:spPr>
            <a:xfrm>
              <a:off x="2544134" y="7941893"/>
              <a:ext cx="1590114" cy="72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Nginx</a:t>
              </a:r>
              <a:r>
                <a:rPr kumimoji="1" lang="zh-CN" altLang="en-US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常用技巧</a:t>
              </a: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C49F4777-B9E4-4E8E-836A-052FE4102F14}"/>
                </a:ext>
              </a:extLst>
            </p:cNvPr>
            <p:cNvSpPr txBox="1"/>
            <p:nvPr/>
          </p:nvSpPr>
          <p:spPr>
            <a:xfrm>
              <a:off x="2372291" y="8324157"/>
              <a:ext cx="1957218" cy="30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endParaRPr kumimoji="1" lang="zh-CN" altLang="en-US" sz="12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9BBF082-A6EA-4FA8-BD6D-B77AE35C3899}"/>
              </a:ext>
            </a:extLst>
          </p:cNvPr>
          <p:cNvGrpSpPr/>
          <p:nvPr/>
        </p:nvGrpSpPr>
        <p:grpSpPr>
          <a:xfrm>
            <a:off x="3637792" y="2029435"/>
            <a:ext cx="1957218" cy="2098625"/>
            <a:chOff x="2372291" y="6696934"/>
            <a:chExt cx="1957218" cy="196564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5FFEE89-431E-48A3-A95B-4911232D59BB}"/>
                </a:ext>
              </a:extLst>
            </p:cNvPr>
            <p:cNvSpPr txBox="1"/>
            <p:nvPr/>
          </p:nvSpPr>
          <p:spPr>
            <a:xfrm>
              <a:off x="2695207" y="6696934"/>
              <a:ext cx="1287967" cy="112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200" b="1" dirty="0">
                  <a:solidFill>
                    <a:srgbClr val="A80D0B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2</a:t>
              </a:r>
              <a:endParaRPr kumimoji="1" lang="zh-CN" altLang="en-US" sz="7200" b="1" dirty="0">
                <a:solidFill>
                  <a:srgbClr val="A80D0B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C3DC402-C4B0-4261-9B91-97795D1FE1EF}"/>
                </a:ext>
              </a:extLst>
            </p:cNvPr>
            <p:cNvSpPr txBox="1"/>
            <p:nvPr/>
          </p:nvSpPr>
          <p:spPr>
            <a:xfrm>
              <a:off x="2544134" y="7941893"/>
              <a:ext cx="1590114" cy="72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Nginx</a:t>
              </a:r>
              <a:r>
                <a:rPr kumimoji="1" lang="zh-CN" altLang="en-US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配置解析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EF875D3-AD24-447E-889F-A2142F4521EF}"/>
                </a:ext>
              </a:extLst>
            </p:cNvPr>
            <p:cNvSpPr txBox="1"/>
            <p:nvPr/>
          </p:nvSpPr>
          <p:spPr>
            <a:xfrm>
              <a:off x="2372291" y="8324157"/>
              <a:ext cx="1957218" cy="30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endParaRPr kumimoji="1" lang="zh-CN" altLang="en-US" sz="12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ADCD3DD-EAFA-4D91-95C9-FE423821B59D}"/>
              </a:ext>
            </a:extLst>
          </p:cNvPr>
          <p:cNvGrpSpPr/>
          <p:nvPr/>
        </p:nvGrpSpPr>
        <p:grpSpPr>
          <a:xfrm>
            <a:off x="6487964" y="2029435"/>
            <a:ext cx="1957218" cy="2098625"/>
            <a:chOff x="2372291" y="6696934"/>
            <a:chExt cx="1957218" cy="196564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1B0CB24-5E94-4B64-BCF0-B76C0C0BC3AE}"/>
                </a:ext>
              </a:extLst>
            </p:cNvPr>
            <p:cNvSpPr txBox="1"/>
            <p:nvPr/>
          </p:nvSpPr>
          <p:spPr>
            <a:xfrm>
              <a:off x="2695207" y="6696934"/>
              <a:ext cx="1287967" cy="112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200" b="1" dirty="0">
                  <a:solidFill>
                    <a:srgbClr val="A80D0B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3</a:t>
              </a:r>
              <a:endParaRPr kumimoji="1" lang="zh-CN" altLang="en-US" sz="7200" b="1" dirty="0">
                <a:solidFill>
                  <a:srgbClr val="A80D0B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FB77BF1-A106-4EDE-912E-95CEE9516877}"/>
                </a:ext>
              </a:extLst>
            </p:cNvPr>
            <p:cNvSpPr txBox="1"/>
            <p:nvPr/>
          </p:nvSpPr>
          <p:spPr>
            <a:xfrm>
              <a:off x="2544134" y="7941893"/>
              <a:ext cx="1590114" cy="72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Nginx</a:t>
              </a:r>
              <a:r>
                <a:rPr kumimoji="1" lang="zh-CN" altLang="en-US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应用分析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35BEC36-1E63-4569-8AB5-F6F505EA4E43}"/>
                </a:ext>
              </a:extLst>
            </p:cNvPr>
            <p:cNvSpPr txBox="1"/>
            <p:nvPr/>
          </p:nvSpPr>
          <p:spPr>
            <a:xfrm>
              <a:off x="2372291" y="8324157"/>
              <a:ext cx="1957218" cy="30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endParaRPr kumimoji="1" lang="zh-CN" altLang="en-US" sz="12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E143C7D-872A-4436-A6D2-32CC8B934E59}"/>
              </a:ext>
            </a:extLst>
          </p:cNvPr>
          <p:cNvGrpSpPr/>
          <p:nvPr/>
        </p:nvGrpSpPr>
        <p:grpSpPr>
          <a:xfrm>
            <a:off x="9338136" y="2029435"/>
            <a:ext cx="1957218" cy="2098625"/>
            <a:chOff x="2372291" y="6696934"/>
            <a:chExt cx="1957218" cy="1965644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CC92429-B103-49EB-A34F-1EAC12C41C41}"/>
                </a:ext>
              </a:extLst>
            </p:cNvPr>
            <p:cNvSpPr txBox="1"/>
            <p:nvPr/>
          </p:nvSpPr>
          <p:spPr>
            <a:xfrm>
              <a:off x="2695207" y="6696934"/>
              <a:ext cx="1287967" cy="11242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7200" b="1" dirty="0">
                  <a:solidFill>
                    <a:srgbClr val="A80D0B"/>
                  </a:solidFill>
                  <a:latin typeface="PingFang SC Thin" panose="020B0200000000000000" pitchFamily="34" charset="-122"/>
                  <a:ea typeface="PingFang SC Thin" panose="020B0200000000000000" pitchFamily="34" charset="-122"/>
                </a:rPr>
                <a:t>4</a:t>
              </a:r>
              <a:endParaRPr kumimoji="1" lang="zh-CN" altLang="en-US" sz="7200" b="1" dirty="0">
                <a:solidFill>
                  <a:srgbClr val="A80D0B"/>
                </a:solidFill>
                <a:latin typeface="PingFang SC Thin" panose="020B0200000000000000" pitchFamily="34" charset="-122"/>
                <a:ea typeface="PingFang SC Thin" panose="020B0200000000000000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779DFE2C-C67C-47CB-822F-C7C37695E18F}"/>
                </a:ext>
              </a:extLst>
            </p:cNvPr>
            <p:cNvSpPr txBox="1"/>
            <p:nvPr/>
          </p:nvSpPr>
          <p:spPr>
            <a:xfrm>
              <a:off x="2544134" y="7941893"/>
              <a:ext cx="1590114" cy="72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Nginx</a:t>
              </a:r>
              <a:r>
                <a:rPr kumimoji="1" lang="zh-CN" altLang="en-US" sz="2200" b="1" dirty="0">
                  <a:solidFill>
                    <a:srgbClr val="A80D0B"/>
                  </a:solidFill>
                  <a:latin typeface="PingFang SC Semibold" panose="020B0400000000000000" pitchFamily="34" charset="-122"/>
                  <a:ea typeface="PingFang SC Semibold" panose="020B0400000000000000" pitchFamily="34" charset="-122"/>
                </a:rPr>
                <a:t>后续实践方向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0E75441-8864-4BAF-8083-AFB671B2AB16}"/>
                </a:ext>
              </a:extLst>
            </p:cNvPr>
            <p:cNvSpPr txBox="1"/>
            <p:nvPr/>
          </p:nvSpPr>
          <p:spPr>
            <a:xfrm>
              <a:off x="2372291" y="8324157"/>
              <a:ext cx="1957218" cy="30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40000"/>
                </a:lnSpc>
              </a:pPr>
              <a:endParaRPr kumimoji="1" lang="zh-CN" altLang="en-US" sz="1200" dirty="0">
                <a:latin typeface="PingFang SC Light" panose="020B0300000000000000" pitchFamily="34" charset="-122"/>
                <a:ea typeface="PingFang SC Light" panose="020B0300000000000000" pitchFamily="34" charset="-122"/>
              </a:endParaRPr>
            </a:p>
          </p:txBody>
        </p:sp>
      </p:grpSp>
      <p:pic>
        <p:nvPicPr>
          <p:cNvPr id="18" name="图形 17">
            <a:extLst>
              <a:ext uri="{FF2B5EF4-FFF2-40B4-BE49-F238E27FC236}">
                <a16:creationId xmlns:a16="http://schemas.microsoft.com/office/drawing/2014/main" id="{3BEB021B-D8C2-49B4-AE97-1F9D7B9AA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00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Nginx+Lua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81B0488-AE23-428B-7029-27B7EF77D662}"/>
              </a:ext>
            </a:extLst>
          </p:cNvPr>
          <p:cNvSpPr txBox="1"/>
          <p:nvPr/>
        </p:nvSpPr>
        <p:spPr>
          <a:xfrm>
            <a:off x="514179" y="2921301"/>
            <a:ext cx="98325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 + Lua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：高性能 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 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灵活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ngx_lua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的一个模块，将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嵌入到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中，从而可以使用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来编写脚本，这样就可以使用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Lua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编写应用脚本，部署到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中运行，即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变成了一个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容器。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en-US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ngx_lua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提供了与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Nginx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交互的很多的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，降低了二次开发的门槛。</a:t>
            </a:r>
          </a:p>
        </p:txBody>
      </p:sp>
      <p:pic>
        <p:nvPicPr>
          <p:cNvPr id="16388" name="Picture 4" descr="Nginx Lua WAF通用绕过方法- 安全客，安全资讯平台">
            <a:extLst>
              <a:ext uri="{FF2B5EF4-FFF2-40B4-BE49-F238E27FC236}">
                <a16:creationId xmlns:a16="http://schemas.microsoft.com/office/drawing/2014/main" id="{E8FE7809-E950-EA0E-F4FC-6DBCFB023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042" y="71098"/>
            <a:ext cx="3118802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112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5679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ABTestingGateway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F31ED2-70E5-0EC0-CA1A-7E809D1408C8}"/>
              </a:ext>
            </a:extLst>
          </p:cNvPr>
          <p:cNvSpPr txBox="1"/>
          <p:nvPr/>
        </p:nvSpPr>
        <p:spPr>
          <a:xfrm>
            <a:off x="780579" y="5557266"/>
            <a:ext cx="90471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err="1"/>
              <a:t>ABTestingGateway</a:t>
            </a:r>
            <a:r>
              <a:rPr lang="en-US" altLang="zh-CN" dirty="0"/>
              <a:t> </a:t>
            </a:r>
            <a:r>
              <a:rPr lang="zh-CN" altLang="en-US" dirty="0"/>
              <a:t>是一个可以动态设置分流策略的灰度发布系统，</a:t>
            </a:r>
            <a:endParaRPr lang="en-US" altLang="zh-C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/>
              <a:t>基于</a:t>
            </a:r>
            <a:r>
              <a:rPr lang="en-US" altLang="zh-CN" dirty="0"/>
              <a:t>nginx</a:t>
            </a:r>
            <a:r>
              <a:rPr lang="zh-CN" altLang="en-US" dirty="0"/>
              <a:t>和</a:t>
            </a:r>
            <a:r>
              <a:rPr lang="en-US" altLang="zh-CN" dirty="0" err="1"/>
              <a:t>ngx-lua</a:t>
            </a:r>
            <a:r>
              <a:rPr lang="zh-CN" altLang="en-US" dirty="0"/>
              <a:t>开发，使用 </a:t>
            </a:r>
            <a:r>
              <a:rPr lang="en-US" altLang="zh-CN" dirty="0" err="1"/>
              <a:t>redis</a:t>
            </a:r>
            <a:r>
              <a:rPr lang="en-US" altLang="zh-CN" dirty="0"/>
              <a:t> </a:t>
            </a:r>
            <a:r>
              <a:rPr lang="zh-CN" altLang="en-US" dirty="0"/>
              <a:t>作为分流策略数据库，可以实现动态调度功能。</a:t>
            </a: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2584EF8-6682-E973-F0B8-DA61FB08E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79" y="1321160"/>
            <a:ext cx="4248033" cy="39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0C7B5A-FE1F-47F0-D56D-1D79D0B97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3844" y="1548209"/>
            <a:ext cx="6055410" cy="34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833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56794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ABTestingGateway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418C41F-B1CF-3D1E-38FA-98ECED5C11E7}"/>
              </a:ext>
            </a:extLst>
          </p:cNvPr>
          <p:cNvSpPr txBox="1"/>
          <p:nvPr/>
        </p:nvSpPr>
        <p:spPr>
          <a:xfrm>
            <a:off x="514179" y="2097540"/>
            <a:ext cx="609414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dirty="0"/>
              <a:t>缓存及缓存锁优化</a:t>
            </a:r>
            <a:endParaRPr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/>
              <a:t>Nginx</a:t>
            </a:r>
            <a:r>
              <a:rPr lang="zh-CN" altLang="en-US" dirty="0"/>
              <a:t>配置优化</a:t>
            </a:r>
            <a:endParaRPr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altLang="zh-CN" dirty="0"/>
              <a:t>Redis</a:t>
            </a:r>
            <a:r>
              <a:rPr lang="zh-CN" altLang="en-US" dirty="0"/>
              <a:t>的配置优化</a:t>
            </a:r>
          </a:p>
        </p:txBody>
      </p:sp>
      <p:pic>
        <p:nvPicPr>
          <p:cNvPr id="1026" name="Picture 2" descr="新浪的动态策略灰度发布系统：ABTestingGateway">
            <a:extLst>
              <a:ext uri="{FF2B5EF4-FFF2-40B4-BE49-F238E27FC236}">
                <a16:creationId xmlns:a16="http://schemas.microsoft.com/office/drawing/2014/main" id="{80E46156-2885-8251-8B36-FEECFDD51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19" y="0"/>
            <a:ext cx="411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200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19" y="394263"/>
            <a:ext cx="58414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 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ABTestingGateway</a:t>
            </a:r>
            <a:endParaRPr kumimoji="1" lang="en-US" altLang="zh-CN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9CCC99-A424-0BEA-09A5-AC60FF1EFCC0}"/>
              </a:ext>
            </a:extLst>
          </p:cNvPr>
          <p:cNvSpPr txBox="1"/>
          <p:nvPr/>
        </p:nvSpPr>
        <p:spPr>
          <a:xfrm>
            <a:off x="514179" y="2187809"/>
            <a:ext cx="1042528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Demo</a:t>
            </a:r>
            <a:r>
              <a:rPr lang="zh-CN" altLang="en-US" b="1" dirty="0"/>
              <a:t>展示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分流策略</a:t>
            </a:r>
            <a:endParaRPr lang="en-US" altLang="zh-CN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iprange</a:t>
            </a:r>
            <a:r>
              <a:rPr lang="en-US" altLang="zh-CN" dirty="0"/>
              <a:t>: </a:t>
            </a:r>
            <a:r>
              <a:rPr lang="en-US" altLang="zh-CN" dirty="0" err="1"/>
              <a:t>ip</a:t>
            </a:r>
            <a:r>
              <a:rPr lang="zh-CN" altLang="en-US" dirty="0"/>
              <a:t>段分流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uidrange</a:t>
            </a:r>
            <a:r>
              <a:rPr lang="en-US" altLang="zh-CN" dirty="0"/>
              <a:t>: </a:t>
            </a:r>
            <a:r>
              <a:rPr lang="zh-CN" altLang="en-US" dirty="0"/>
              <a:t>用户</a:t>
            </a:r>
            <a:r>
              <a:rPr lang="en-US" altLang="zh-CN" dirty="0" err="1"/>
              <a:t>uid</a:t>
            </a:r>
            <a:r>
              <a:rPr lang="zh-CN" altLang="en-US" dirty="0"/>
              <a:t>段分流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uidsuffix</a:t>
            </a:r>
            <a:r>
              <a:rPr lang="en-US" altLang="zh-CN" dirty="0"/>
              <a:t>: </a:t>
            </a:r>
            <a:r>
              <a:rPr lang="en-US" altLang="zh-CN" dirty="0" err="1"/>
              <a:t>uid</a:t>
            </a:r>
            <a:r>
              <a:rPr lang="zh-CN" altLang="en-US" dirty="0"/>
              <a:t>尾数分流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uidappoint</a:t>
            </a:r>
            <a:r>
              <a:rPr lang="en-US" altLang="zh-CN" dirty="0"/>
              <a:t>: </a:t>
            </a:r>
            <a:r>
              <a:rPr lang="en-US" altLang="zh-CN" dirty="0" err="1"/>
              <a:t>uid</a:t>
            </a:r>
            <a:r>
              <a:rPr lang="zh-CN" altLang="en-US" dirty="0"/>
              <a:t>白名单分流</a:t>
            </a:r>
            <a:endParaRPr lang="zh-CN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08A44F-383F-0D8C-0B73-EAC71155C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156" y="4997900"/>
            <a:ext cx="8180952" cy="157142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3F85F6A-93BA-3D7B-3ED4-CFACB8F80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3966" y="-8981"/>
            <a:ext cx="1620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1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灰度发布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-</a:t>
            </a:r>
            <a:r>
              <a:rPr kumimoji="1" lang="en-US" altLang="zh-CN" sz="3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Openresty</a:t>
            </a:r>
            <a:endParaRPr kumimoji="1" lang="zh-CN" altLang="en-US" sz="3000" b="1" dirty="0">
              <a:solidFill>
                <a:schemeClr val="tx1">
                  <a:lumMod val="75000"/>
                  <a:lumOff val="25000"/>
                </a:schemeClr>
              </a:solidFill>
              <a:latin typeface="PingFang SC Semibold" panose="020B0400000000000000" pitchFamily="34" charset="-122"/>
              <a:ea typeface="PingFang SC Semibold" panose="020B0400000000000000" pitchFamily="34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3E94D5-288F-329A-FEFD-BBDA93AED3FF}"/>
              </a:ext>
            </a:extLst>
          </p:cNvPr>
          <p:cNvSpPr txBox="1"/>
          <p:nvPr/>
        </p:nvSpPr>
        <p:spPr>
          <a:xfrm>
            <a:off x="6096000" y="3022727"/>
            <a:ext cx="60950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OpenResty</a:t>
            </a:r>
            <a:r>
              <a:rPr lang="en-US" altLang="zh-CN" dirty="0"/>
              <a:t>® </a:t>
            </a:r>
            <a:r>
              <a:rPr lang="zh-CN" altLang="en-US" dirty="0"/>
              <a:t>是一个基于 </a:t>
            </a:r>
            <a:r>
              <a:rPr lang="en-US" altLang="zh-CN" dirty="0"/>
              <a:t>Nginx </a:t>
            </a:r>
            <a:r>
              <a:rPr lang="zh-CN" altLang="en-US" dirty="0"/>
              <a:t>与 </a:t>
            </a:r>
            <a:r>
              <a:rPr lang="en-US" altLang="zh-CN" dirty="0"/>
              <a:t>Lua </a:t>
            </a:r>
            <a:r>
              <a:rPr lang="zh-CN" altLang="en-US" dirty="0"/>
              <a:t>的高性能 </a:t>
            </a:r>
            <a:r>
              <a:rPr lang="en-US" altLang="zh-CN" dirty="0"/>
              <a:t>Web </a:t>
            </a:r>
            <a:r>
              <a:rPr lang="zh-CN" altLang="en-US" dirty="0"/>
              <a:t>平台，其内部集成了大量精良的 </a:t>
            </a:r>
            <a:r>
              <a:rPr lang="en-US" altLang="zh-CN" dirty="0"/>
              <a:t>Lua </a:t>
            </a:r>
            <a:r>
              <a:rPr lang="zh-CN" altLang="en-US" dirty="0"/>
              <a:t>库、第三方模块以及大多数的依赖项。用于方便地搭建能够处理超高并发、扩展性极高的动态 </a:t>
            </a:r>
            <a:r>
              <a:rPr lang="en-US" altLang="zh-CN" dirty="0"/>
              <a:t>Web </a:t>
            </a:r>
            <a:r>
              <a:rPr lang="zh-CN" altLang="en-US" dirty="0"/>
              <a:t>应用、</a:t>
            </a:r>
            <a:r>
              <a:rPr lang="en-US" altLang="zh-CN" dirty="0"/>
              <a:t>Web </a:t>
            </a:r>
            <a:r>
              <a:rPr lang="zh-CN" altLang="en-US" dirty="0"/>
              <a:t>服务和动态网关。</a:t>
            </a:r>
            <a:endParaRPr lang="zh-CN" altLang="zh-CN" dirty="0"/>
          </a:p>
        </p:txBody>
      </p:sp>
      <p:pic>
        <p:nvPicPr>
          <p:cNvPr id="10242" name="Picture 2" descr="OpenResty Inc. 产品文档">
            <a:extLst>
              <a:ext uri="{FF2B5EF4-FFF2-40B4-BE49-F238E27FC236}">
                <a16:creationId xmlns:a16="http://schemas.microsoft.com/office/drawing/2014/main" id="{DCCAF6D0-96C3-10E8-127E-1C0AA86DB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989" y="671262"/>
            <a:ext cx="3719491" cy="1582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81E3872F-CF2B-05B2-C846-27A762F8F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76" y="1586750"/>
            <a:ext cx="5125261" cy="49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640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相关热点：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B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站崩溃原因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F518D09-DA5A-0D73-ACFE-CC646FE266D8}"/>
              </a:ext>
            </a:extLst>
          </p:cNvPr>
          <p:cNvSpPr txBox="1"/>
          <p:nvPr/>
        </p:nvSpPr>
        <p:spPr>
          <a:xfrm>
            <a:off x="4066686" y="2274838"/>
            <a:ext cx="609509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dirty="0"/>
              <a:t>"0" != 0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-apple-system"/>
              </a:rPr>
              <a:t>Lua </a:t>
            </a:r>
            <a:r>
              <a:rPr lang="zh-CN" altLang="en-US" dirty="0">
                <a:solidFill>
                  <a:srgbClr val="333333"/>
                </a:solidFill>
                <a:latin typeface="-apple-system"/>
              </a:rPr>
              <a:t>属于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弱类型语言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-apple-system"/>
              </a:rPr>
              <a:t>，支持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-apple-system"/>
              </a:rPr>
              <a:t>隐式类型转换。</a:t>
            </a:r>
            <a:endParaRPr lang="en-US" altLang="zh-CN" dirty="0"/>
          </a:p>
          <a:p>
            <a:pPr indent="-285750"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FF0000"/>
                </a:solidFill>
              </a:rPr>
              <a:t>重启</a:t>
            </a:r>
            <a:r>
              <a:rPr lang="en-US" altLang="zh-CN" b="1" dirty="0">
                <a:solidFill>
                  <a:srgbClr val="FF0000"/>
                </a:solidFill>
              </a:rPr>
              <a:t>-&gt;</a:t>
            </a:r>
            <a:r>
              <a:rPr lang="zh-CN" altLang="zh-CN" b="1" dirty="0">
                <a:solidFill>
                  <a:srgbClr val="FF0000"/>
                </a:solidFill>
              </a:rPr>
              <a:t>回滚代码</a:t>
            </a:r>
            <a:r>
              <a:rPr lang="en-US" altLang="zh-CN" b="1" dirty="0">
                <a:solidFill>
                  <a:srgbClr val="FF0000"/>
                </a:solidFill>
              </a:rPr>
              <a:t>-&gt;</a:t>
            </a:r>
            <a:r>
              <a:rPr lang="zh-CN" altLang="zh-CN" b="1" dirty="0">
                <a:solidFill>
                  <a:srgbClr val="FF0000"/>
                </a:solidFill>
              </a:rPr>
              <a:t>重装</a:t>
            </a:r>
            <a:r>
              <a:rPr lang="zh-CN" altLang="en-US" b="1" dirty="0">
                <a:solidFill>
                  <a:srgbClr val="FF0000"/>
                </a:solidFill>
              </a:rPr>
              <a:t>。</a:t>
            </a:r>
            <a:endParaRPr lang="zh-CN" altLang="zh-CN" b="1" dirty="0">
              <a:solidFill>
                <a:srgbClr val="FF0000"/>
              </a:solidFill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FF0000"/>
                </a:solidFill>
              </a:rPr>
              <a:t>面对故障，一找出变化，二回滚。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FF0000"/>
                </a:solidFill>
              </a:rPr>
              <a:t>没事不要写递归。</a:t>
            </a:r>
          </a:p>
          <a:p>
            <a:pPr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indent="-285750">
              <a:buFont typeface="Arial" panose="020B0604020202020204" pitchFamily="34" charset="0"/>
              <a:buChar char="•"/>
            </a:pPr>
            <a:endParaRPr lang="zh-CN" altLang="zh-CN" dirty="0"/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zh-CN" dirty="0"/>
              <a:t>对比自身来说，业务回滚丹炉还是很方便的</a:t>
            </a:r>
            <a:r>
              <a:rPr lang="zh-CN" altLang="en-US" dirty="0"/>
              <a:t>。</a:t>
            </a:r>
            <a:endParaRPr lang="zh-CN" altLang="zh-CN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6EAFB51-820F-B6D9-1D0B-81ADA8D5B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287" y="1817267"/>
            <a:ext cx="2154955" cy="407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0979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8F2C0-1325-684A-A660-A54CE5499B16}"/>
              </a:ext>
            </a:extLst>
          </p:cNvPr>
          <p:cNvSpPr txBox="1"/>
          <p:nvPr/>
        </p:nvSpPr>
        <p:spPr>
          <a:xfrm>
            <a:off x="7592838" y="-350089"/>
            <a:ext cx="52114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0" dirty="0">
                <a:solidFill>
                  <a:srgbClr val="C21C1C"/>
                </a:solidFill>
                <a:latin typeface="+mj-ea"/>
                <a:ea typeface="+mj-ea"/>
                <a:cs typeface="Arial" panose="020B0604020202020204" pitchFamily="34" charset="0"/>
              </a:rPr>
              <a:t>4</a:t>
            </a:r>
            <a:endParaRPr kumimoji="1" lang="zh-CN" altLang="en-US" sz="40000" dirty="0">
              <a:solidFill>
                <a:srgbClr val="C21C1C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71115C-E467-3C4F-8AA8-9CBF8D094F66}"/>
              </a:ext>
            </a:extLst>
          </p:cNvPr>
          <p:cNvSpPr txBox="1"/>
          <p:nvPr/>
        </p:nvSpPr>
        <p:spPr>
          <a:xfrm>
            <a:off x="612265" y="3809846"/>
            <a:ext cx="6524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部门实践愿景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841676-5853-4EB7-958E-A8EC2FBBE776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57150">
            <a:solidFill>
              <a:srgbClr val="A80D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F2A74EDC-1FFE-4A27-BD60-12B259E3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319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后续实践方向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01F4A9C-6D43-B55B-0045-D4D60B355E5C}"/>
              </a:ext>
            </a:extLst>
          </p:cNvPr>
          <p:cNvSpPr txBox="1"/>
          <p:nvPr/>
        </p:nvSpPr>
        <p:spPr>
          <a:xfrm>
            <a:off x="1046979" y="1813646"/>
            <a:ext cx="1004848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继续优化迭代已有项目的</a:t>
            </a:r>
            <a:r>
              <a:rPr lang="en-US" altLang="zh-CN" b="1" dirty="0"/>
              <a:t>Nginx</a:t>
            </a:r>
            <a:r>
              <a:rPr lang="zh-CN" altLang="en-US" b="1" dirty="0"/>
              <a:t>配置信息，提高系统并发处理能力。</a:t>
            </a:r>
            <a:endParaRPr lang="en-US" altLang="zh-CN" b="1" dirty="0"/>
          </a:p>
          <a:p>
            <a:pPr lvl="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积极在项目中进入新的技术迭代已有系统的老旧技术栈。</a:t>
            </a:r>
            <a:endParaRPr lang="en-US" altLang="zh-CN" b="1" dirty="0"/>
          </a:p>
          <a:p>
            <a:pPr lvl="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rgbClr val="FF0000"/>
                </a:solidFill>
              </a:rPr>
              <a:t>借鉴开源项目，结合部门</a:t>
            </a:r>
            <a:r>
              <a:rPr lang="zh-CN" altLang="en-US" b="1" dirty="0">
                <a:solidFill>
                  <a:srgbClr val="FF0000"/>
                </a:solidFill>
              </a:rPr>
              <a:t>实际需求</a:t>
            </a:r>
            <a:r>
              <a:rPr lang="zh-CN" altLang="zh-CN" b="1" dirty="0">
                <a:solidFill>
                  <a:srgbClr val="FF0000"/>
                </a:solidFill>
              </a:rPr>
              <a:t>，</a:t>
            </a:r>
            <a:r>
              <a:rPr lang="zh-CN" altLang="en-US" b="1" dirty="0">
                <a:solidFill>
                  <a:srgbClr val="FF0000"/>
                </a:solidFill>
              </a:rPr>
              <a:t>可以搭建一套适合部门的对于灰度测试和</a:t>
            </a:r>
            <a:r>
              <a:rPr lang="en-US" altLang="zh-CN" b="1" dirty="0">
                <a:solidFill>
                  <a:srgbClr val="FF0000"/>
                </a:solidFill>
              </a:rPr>
              <a:t>A/B Test</a:t>
            </a:r>
            <a:r>
              <a:rPr lang="zh-CN" altLang="en-US" b="1" dirty="0">
                <a:solidFill>
                  <a:srgbClr val="FF0000"/>
                </a:solidFill>
              </a:rPr>
              <a:t>的系统。</a:t>
            </a:r>
            <a:endParaRPr lang="en-US" altLang="zh-CN" b="1" dirty="0">
              <a:solidFill>
                <a:srgbClr val="FF0000"/>
              </a:solidFill>
            </a:endParaRPr>
          </a:p>
          <a:p>
            <a:pPr lvl="0" indent="-285750">
              <a:buFont typeface="Arial" panose="020B0604020202020204" pitchFamily="34" charset="0"/>
              <a:buChar char="•"/>
            </a:pPr>
            <a:endParaRPr lang="en-US" altLang="zh-CN" b="1" dirty="0"/>
          </a:p>
          <a:p>
            <a:pPr lvl="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借助工具来</a:t>
            </a:r>
            <a:r>
              <a:rPr lang="zh-CN" altLang="zh-CN" b="1" dirty="0"/>
              <a:t>提高测试数据准备效率和测试质量</a:t>
            </a:r>
            <a:r>
              <a:rPr lang="zh-CN" altLang="en-US" b="1" dirty="0"/>
              <a:t>。</a:t>
            </a:r>
            <a:endParaRPr lang="zh-CN" altLang="zh-CN" b="1" dirty="0"/>
          </a:p>
        </p:txBody>
      </p:sp>
    </p:spTree>
    <p:extLst>
      <p:ext uri="{BB962C8B-B14F-4D97-AF65-F5344CB8AC3E}">
        <p14:creationId xmlns:p14="http://schemas.microsoft.com/office/powerpoint/2010/main" val="41175950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参考文档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C66847-534E-6D88-6628-B3526205FA1B}"/>
              </a:ext>
            </a:extLst>
          </p:cNvPr>
          <p:cNvSpPr txBox="1"/>
          <p:nvPr/>
        </p:nvSpPr>
        <p:spPr>
          <a:xfrm>
            <a:off x="1046979" y="1653206"/>
            <a:ext cx="984197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5"/>
              </a:rPr>
              <a:t>Nginx </a:t>
            </a:r>
            <a:r>
              <a:rPr lang="zh-CN" altLang="en-US" dirty="0">
                <a:hlinkClick r:id="rId5"/>
              </a:rPr>
              <a:t>简介 </a:t>
            </a:r>
            <a:r>
              <a:rPr lang="en-US" altLang="zh-CN" dirty="0">
                <a:hlinkClick r:id="rId5"/>
              </a:rPr>
              <a:t>| Nginx </a:t>
            </a:r>
            <a:r>
              <a:rPr lang="zh-CN" altLang="en-US" dirty="0">
                <a:hlinkClick r:id="rId5"/>
              </a:rPr>
              <a:t>入门教程 </a:t>
            </a:r>
            <a:r>
              <a:rPr lang="en-US" altLang="zh-CN" dirty="0">
                <a:hlinkClick r:id="rId5"/>
              </a:rPr>
              <a:t>(xuexb.github.io)</a:t>
            </a:r>
            <a:endParaRPr lang="en-US" altLang="zh-CN" dirty="0">
              <a:hlinkClick r:id="rId6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6"/>
              </a:rPr>
              <a:t>nginx</a:t>
            </a:r>
            <a:r>
              <a:rPr lang="zh-CN" altLang="en-US" dirty="0">
                <a:hlinkClick r:id="rId6"/>
              </a:rPr>
              <a:t>实现老项目无痛重构及</a:t>
            </a:r>
            <a:r>
              <a:rPr lang="en-US" altLang="zh-CN" dirty="0">
                <a:hlinkClick r:id="rId6"/>
              </a:rPr>
              <a:t>PHP</a:t>
            </a:r>
            <a:r>
              <a:rPr lang="zh-CN" altLang="en-US" dirty="0">
                <a:hlinkClick r:id="rId6"/>
              </a:rPr>
              <a:t>多版本共存 </a:t>
            </a:r>
            <a:r>
              <a:rPr lang="en-US" altLang="zh-CN" dirty="0">
                <a:hlinkClick r:id="rId6"/>
              </a:rPr>
              <a:t>- </a:t>
            </a:r>
            <a:r>
              <a:rPr lang="zh-CN" altLang="en-US" dirty="0">
                <a:hlinkClick r:id="rId6"/>
              </a:rPr>
              <a:t>掘金 </a:t>
            </a:r>
            <a:r>
              <a:rPr lang="en-US" altLang="zh-CN" dirty="0">
                <a:hlinkClick r:id="rId6"/>
              </a:rPr>
              <a:t>(juejin.cn)</a:t>
            </a:r>
            <a:endParaRPr lang="en-US" altLang="zh-CN" dirty="0">
              <a:hlinkClick r:id="rId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7"/>
              </a:rPr>
              <a:t>Nginx</a:t>
            </a:r>
            <a:r>
              <a:rPr lang="zh-CN" altLang="en-US" dirty="0">
                <a:hlinkClick r:id="rId7"/>
              </a:rPr>
              <a:t>的几个常用配置和技巧 </a:t>
            </a:r>
            <a:r>
              <a:rPr lang="en-US" altLang="zh-CN" dirty="0">
                <a:hlinkClick r:id="rId7"/>
              </a:rPr>
              <a:t>(ops-coffee.cn)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8"/>
              </a:rPr>
              <a:t>Nginx</a:t>
            </a:r>
            <a:r>
              <a:rPr lang="zh-CN" altLang="en-US" dirty="0">
                <a:hlinkClick r:id="rId8"/>
              </a:rPr>
              <a:t>之</a:t>
            </a:r>
            <a:r>
              <a:rPr lang="en-US" altLang="zh-CN" dirty="0">
                <a:hlinkClick r:id="rId8"/>
              </a:rPr>
              <a:t>rewrite</a:t>
            </a:r>
            <a:r>
              <a:rPr lang="zh-CN" altLang="en-US" dirty="0">
                <a:hlinkClick r:id="rId8"/>
              </a:rPr>
              <a:t>配置域名跳转 </a:t>
            </a:r>
            <a:r>
              <a:rPr lang="en-US" altLang="zh-CN" dirty="0">
                <a:hlinkClick r:id="rId8"/>
              </a:rPr>
              <a:t>- </a:t>
            </a:r>
            <a:r>
              <a:rPr lang="zh-CN" altLang="en-US" dirty="0">
                <a:hlinkClick r:id="rId8"/>
              </a:rPr>
              <a:t>掘金 </a:t>
            </a:r>
            <a:r>
              <a:rPr lang="en-US" altLang="zh-CN" dirty="0">
                <a:hlinkClick r:id="rId8"/>
              </a:rPr>
              <a:t>(juejin.cn)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9"/>
              </a:rPr>
              <a:t>一文搞懂 </a:t>
            </a:r>
            <a:r>
              <a:rPr lang="en-US" altLang="zh-CN" dirty="0">
                <a:hlinkClick r:id="rId9"/>
              </a:rPr>
              <a:t>nginx location </a:t>
            </a:r>
            <a:r>
              <a:rPr lang="zh-CN" altLang="en-US" dirty="0">
                <a:hlinkClick r:id="rId9"/>
              </a:rPr>
              <a:t>顺序问题 </a:t>
            </a:r>
            <a:r>
              <a:rPr lang="en-US" altLang="zh-CN" dirty="0">
                <a:hlinkClick r:id="rId9"/>
              </a:rPr>
              <a:t>- </a:t>
            </a:r>
            <a:r>
              <a:rPr lang="zh-CN" altLang="en-US" dirty="0">
                <a:hlinkClick r:id="rId9"/>
              </a:rPr>
              <a:t>掘金 </a:t>
            </a:r>
            <a:r>
              <a:rPr lang="en-US" altLang="zh-CN" dirty="0">
                <a:hlinkClick r:id="rId9"/>
              </a:rPr>
              <a:t>(juejin.cn)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10"/>
              </a:rPr>
              <a:t>GitHub - CNSRE/</a:t>
            </a:r>
            <a:r>
              <a:rPr lang="en-US" altLang="zh-CN" dirty="0" err="1">
                <a:hlinkClick r:id="rId10"/>
              </a:rPr>
              <a:t>ABTestingGateway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11"/>
              </a:rPr>
              <a:t>动态策略灰度发布系统（</a:t>
            </a:r>
            <a:r>
              <a:rPr lang="en-US" altLang="zh-CN" dirty="0" err="1">
                <a:hlinkClick r:id="rId11"/>
              </a:rPr>
              <a:t>ABTestingGateway</a:t>
            </a:r>
            <a:r>
              <a:rPr lang="zh-CN" altLang="en-US" dirty="0">
                <a:hlinkClick r:id="rId11"/>
              </a:rPr>
              <a:t>） </a:t>
            </a:r>
            <a:r>
              <a:rPr lang="en-US" altLang="zh-CN" dirty="0">
                <a:hlinkClick r:id="rId11"/>
              </a:rPr>
              <a:t>| </a:t>
            </a:r>
            <a:r>
              <a:rPr lang="en-US" altLang="zh-CN" dirty="0" err="1">
                <a:hlinkClick r:id="rId11"/>
              </a:rPr>
              <a:t>Zixian`s</a:t>
            </a:r>
            <a:r>
              <a:rPr lang="en-US" altLang="zh-CN" dirty="0">
                <a:hlinkClick r:id="rId11"/>
              </a:rPr>
              <a:t> Blog (</a:t>
            </a:r>
            <a:r>
              <a:rPr lang="en-US" altLang="zh-CN" dirty="0" err="1">
                <a:hlinkClick r:id="rId11"/>
              </a:rPr>
              <a:t>newleaf.top</a:t>
            </a:r>
            <a:r>
              <a:rPr lang="en-US" altLang="zh-CN" dirty="0">
                <a:hlinkClick r:id="rId11"/>
              </a:rPr>
              <a:t>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12"/>
              </a:rPr>
              <a:t>Dockers/</a:t>
            </a:r>
            <a:r>
              <a:rPr lang="en-US" altLang="zh-CN" dirty="0" err="1">
                <a:hlinkClick r:id="rId12"/>
              </a:rPr>
              <a:t>Dockerfile</a:t>
            </a:r>
            <a:r>
              <a:rPr lang="en-US" altLang="zh-CN" dirty="0">
                <a:hlinkClick r:id="rId12"/>
              </a:rPr>
              <a:t> at master · wanpeng2008/Dockers · GitHub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13"/>
              </a:rPr>
              <a:t>Oceanus</a:t>
            </a:r>
            <a:r>
              <a:rPr lang="zh-CN" altLang="en-US" dirty="0">
                <a:hlinkClick r:id="rId13"/>
              </a:rPr>
              <a:t>：美团</a:t>
            </a:r>
            <a:r>
              <a:rPr lang="en-US" altLang="zh-CN" dirty="0">
                <a:hlinkClick r:id="rId13"/>
              </a:rPr>
              <a:t>HTTP</a:t>
            </a:r>
            <a:r>
              <a:rPr lang="zh-CN" altLang="en-US" dirty="0">
                <a:hlinkClick r:id="rId13"/>
              </a:rPr>
              <a:t>流量定制化路由的实践</a:t>
            </a:r>
            <a:r>
              <a:rPr lang="en-US" altLang="zh-CN" dirty="0">
                <a:hlinkClick r:id="rId13"/>
              </a:rPr>
              <a:t>_</a:t>
            </a:r>
            <a:r>
              <a:rPr lang="zh-CN" altLang="en-US" dirty="0">
                <a:hlinkClick r:id="rId13"/>
              </a:rPr>
              <a:t>文化 </a:t>
            </a:r>
            <a:r>
              <a:rPr lang="en-US" altLang="zh-CN" dirty="0">
                <a:hlinkClick r:id="rId13"/>
              </a:rPr>
              <a:t>&amp; </a:t>
            </a:r>
            <a:r>
              <a:rPr lang="zh-CN" altLang="en-US" dirty="0">
                <a:hlinkClick r:id="rId13"/>
              </a:rPr>
              <a:t>方法</a:t>
            </a:r>
            <a:r>
              <a:rPr lang="en-US" altLang="zh-CN" dirty="0">
                <a:hlinkClick r:id="rId13"/>
              </a:rPr>
              <a:t>_</a:t>
            </a:r>
            <a:r>
              <a:rPr lang="zh-CN" altLang="en-US" dirty="0">
                <a:hlinkClick r:id="rId13"/>
              </a:rPr>
              <a:t>美团技术团队</a:t>
            </a:r>
            <a:r>
              <a:rPr lang="en-US" altLang="zh-CN" dirty="0">
                <a:hlinkClick r:id="rId13"/>
              </a:rPr>
              <a:t>_</a:t>
            </a:r>
            <a:r>
              <a:rPr lang="en-US" altLang="zh-CN" dirty="0" err="1">
                <a:hlinkClick r:id="rId13"/>
              </a:rPr>
              <a:t>InfoQ</a:t>
            </a:r>
            <a:r>
              <a:rPr lang="zh-CN" altLang="en-US" dirty="0">
                <a:hlinkClick r:id="rId13"/>
              </a:rPr>
              <a:t>精选文章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14"/>
              </a:rPr>
              <a:t>Nginx</a:t>
            </a:r>
            <a:r>
              <a:rPr lang="zh-CN" altLang="en-US" dirty="0">
                <a:hlinkClick r:id="rId14"/>
              </a:rPr>
              <a:t>实战灰度发布 </a:t>
            </a:r>
            <a:r>
              <a:rPr lang="en-US" altLang="zh-CN" dirty="0">
                <a:hlinkClick r:id="rId14"/>
              </a:rPr>
              <a:t>| </a:t>
            </a:r>
            <a:r>
              <a:rPr lang="en-US" altLang="zh-CN" dirty="0" err="1">
                <a:hlinkClick r:id="rId14"/>
              </a:rPr>
              <a:t>Gitlib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hlinkClick r:id="rId15"/>
              </a:rPr>
              <a:t>基于</a:t>
            </a:r>
            <a:r>
              <a:rPr lang="en-US" altLang="zh-CN" dirty="0" err="1">
                <a:hlinkClick r:id="rId15"/>
              </a:rPr>
              <a:t>Openresty</a:t>
            </a:r>
            <a:r>
              <a:rPr lang="zh-CN" altLang="en-US" dirty="0">
                <a:hlinkClick r:id="rId15"/>
              </a:rPr>
              <a:t>实现的灰度发布技术方案 </a:t>
            </a:r>
            <a:r>
              <a:rPr lang="en-US" altLang="zh-CN" dirty="0">
                <a:hlinkClick r:id="rId15"/>
              </a:rPr>
              <a:t>- </a:t>
            </a:r>
            <a:r>
              <a:rPr lang="zh-CN" altLang="en-US" dirty="0">
                <a:hlinkClick r:id="rId15"/>
              </a:rPr>
              <a:t>知乎 </a:t>
            </a:r>
            <a:r>
              <a:rPr lang="en-US" altLang="zh-CN" dirty="0">
                <a:hlinkClick r:id="rId15"/>
              </a:rPr>
              <a:t>(zhihu.com)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hlinkClick r:id="rId16"/>
              </a:rPr>
              <a:t>2021.07.13 </a:t>
            </a:r>
            <a:r>
              <a:rPr lang="zh-CN" altLang="en-US" dirty="0">
                <a:hlinkClick r:id="rId16"/>
              </a:rPr>
              <a:t>我们是这样崩的 </a:t>
            </a:r>
            <a:r>
              <a:rPr lang="en-US" altLang="zh-CN" dirty="0">
                <a:hlinkClick r:id="rId16"/>
              </a:rPr>
              <a:t>- </a:t>
            </a:r>
            <a:r>
              <a:rPr lang="zh-CN" altLang="en-US" dirty="0">
                <a:hlinkClick r:id="rId16"/>
              </a:rPr>
              <a:t>哔哩哔哩 </a:t>
            </a:r>
            <a:r>
              <a:rPr lang="en-US" altLang="zh-CN" dirty="0">
                <a:hlinkClick r:id="rId16"/>
              </a:rPr>
              <a:t>(bilibili.com)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hlinkClick r:id="rId17"/>
              </a:rPr>
              <a:t>OpenResty</a:t>
            </a:r>
            <a:r>
              <a:rPr lang="en-US" altLang="zh-CN" dirty="0">
                <a:hlinkClick r:id="rId17"/>
              </a:rPr>
              <a:t> </a:t>
            </a:r>
            <a:r>
              <a:rPr lang="en-US" altLang="zh-CN" dirty="0" err="1">
                <a:hlinkClick r:id="rId17"/>
              </a:rPr>
              <a:t>XRay</a:t>
            </a:r>
            <a:r>
              <a:rPr lang="en-US" altLang="zh-CN" dirty="0">
                <a:hlinkClick r:id="rId17"/>
              </a:rPr>
              <a:t> </a:t>
            </a:r>
            <a:r>
              <a:rPr lang="zh-CN" altLang="en-US" dirty="0">
                <a:hlinkClick r:id="rId17"/>
              </a:rPr>
              <a:t>分析和解决 </a:t>
            </a:r>
            <a:r>
              <a:rPr lang="en-US" altLang="zh-CN" dirty="0">
                <a:hlinkClick r:id="rId17"/>
              </a:rPr>
              <a:t>B </a:t>
            </a:r>
            <a:r>
              <a:rPr lang="zh-CN" altLang="en-US" dirty="0">
                <a:hlinkClick r:id="rId17"/>
              </a:rPr>
              <a:t>站重大线上事故 </a:t>
            </a:r>
            <a:r>
              <a:rPr lang="en-US" altLang="zh-CN" dirty="0">
                <a:hlinkClick r:id="rId17"/>
              </a:rPr>
              <a:t>- </a:t>
            </a:r>
            <a:r>
              <a:rPr lang="en-US" altLang="zh-CN" dirty="0" err="1">
                <a:hlinkClick r:id="rId17"/>
              </a:rPr>
              <a:t>OpenResty</a:t>
            </a:r>
            <a:r>
              <a:rPr lang="en-US" altLang="zh-CN" dirty="0">
                <a:hlinkClick r:id="rId17"/>
              </a:rPr>
              <a:t> </a:t>
            </a:r>
            <a:r>
              <a:rPr lang="zh-CN" altLang="en-US" dirty="0">
                <a:hlinkClick r:id="rId17"/>
              </a:rPr>
              <a:t>官方博客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8359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FA8C8CC5-CB7C-6E47-A614-201460386DB0}"/>
              </a:ext>
            </a:extLst>
          </p:cNvPr>
          <p:cNvSpPr txBox="1"/>
          <p:nvPr/>
        </p:nvSpPr>
        <p:spPr>
          <a:xfrm>
            <a:off x="0" y="2680382"/>
            <a:ext cx="12191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Songti SC Black" panose="02010600040101010101" pitchFamily="2" charset="-122"/>
                <a:ea typeface="Songti SC Black" panose="02010600040101010101" pitchFamily="2" charset="-122"/>
              </a:rPr>
              <a:t>THANK YOU</a:t>
            </a:r>
            <a:endParaRPr kumimoji="1" lang="zh-CN" altLang="en-US" sz="6000" b="1" dirty="0">
              <a:latin typeface="Songti SC Black" panose="02010600040101010101" pitchFamily="2" charset="-122"/>
              <a:ea typeface="Songti SC Black" panose="02010600040101010101" pitchFamily="2" charset="-122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F3F7CC18-8517-4FEA-A8C7-A6E1334BF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97313" y="3723592"/>
            <a:ext cx="1197375" cy="20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1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特点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38FE4B-4868-96F7-6C92-C3A5A41FBCDB}"/>
              </a:ext>
            </a:extLst>
          </p:cNvPr>
          <p:cNvSpPr txBox="1"/>
          <p:nvPr/>
        </p:nvSpPr>
        <p:spPr>
          <a:xfrm>
            <a:off x="6904158" y="2009618"/>
            <a:ext cx="5287842" cy="212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更快</a:t>
            </a: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高扩展性</a:t>
            </a: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高可靠性</a:t>
            </a: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低内存消耗</a:t>
            </a: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热部署</a:t>
            </a:r>
            <a:endParaRPr lang="en-US" altLang="zh-CN" dirty="0"/>
          </a:p>
        </p:txBody>
      </p:sp>
      <p:pic>
        <p:nvPicPr>
          <p:cNvPr id="1026" name="Picture 2" descr="彻底搞懂Nginx的五大应用场景_usr_html_匹配">
            <a:extLst>
              <a:ext uri="{FF2B5EF4-FFF2-40B4-BE49-F238E27FC236}">
                <a16:creationId xmlns:a16="http://schemas.microsoft.com/office/drawing/2014/main" id="{6B347E1E-A8E4-4059-DB89-BBD5E6B8F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79" y="2249537"/>
            <a:ext cx="3233991" cy="164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877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校招系统架构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1028" name="Picture 4" descr="圖片">
            <a:extLst>
              <a:ext uri="{FF2B5EF4-FFF2-40B4-BE49-F238E27FC236}">
                <a16:creationId xmlns:a16="http://schemas.microsoft.com/office/drawing/2014/main" id="{DD4B2605-C132-8EAC-F576-A83BA2801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8233" y="2489481"/>
            <a:ext cx="3382277" cy="1172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Laravel, logo Ikon di Vector Logo">
            <a:extLst>
              <a:ext uri="{FF2B5EF4-FFF2-40B4-BE49-F238E27FC236}">
                <a16:creationId xmlns:a16="http://schemas.microsoft.com/office/drawing/2014/main" id="{E2C33B9B-6C6E-1D29-0989-E72083EE6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141" y="2316198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 is Nginx and How It Works? - Matob R">
            <a:extLst>
              <a:ext uri="{FF2B5EF4-FFF2-40B4-BE49-F238E27FC236}">
                <a16:creationId xmlns:a16="http://schemas.microsoft.com/office/drawing/2014/main" id="{9C1EEF6F-D8CF-ED92-F7EB-B3AB4C027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083" y="1241215"/>
            <a:ext cx="3141861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ello Docker - Things Solver">
            <a:extLst>
              <a:ext uri="{FF2B5EF4-FFF2-40B4-BE49-F238E27FC236}">
                <a16:creationId xmlns:a16="http://schemas.microsoft.com/office/drawing/2014/main" id="{DDFF69CE-F886-9B0B-5F00-D26304A5A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58" y="3661909"/>
            <a:ext cx="3172893" cy="107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38FE4B-4868-96F7-6C92-C3A5A41FBCDB}"/>
              </a:ext>
            </a:extLst>
          </p:cNvPr>
          <p:cNvSpPr txBox="1"/>
          <p:nvPr/>
        </p:nvSpPr>
        <p:spPr>
          <a:xfrm>
            <a:off x="514179" y="5198610"/>
            <a:ext cx="9425188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校招系统基于丹炉平台部署，应用包含</a:t>
            </a:r>
            <a:r>
              <a:rPr lang="en-US" altLang="zh-CN" dirty="0"/>
              <a:t>Nginx</a:t>
            </a:r>
            <a:r>
              <a:rPr lang="zh-CN" altLang="en-US" dirty="0"/>
              <a:t>高性能</a:t>
            </a:r>
            <a:r>
              <a:rPr lang="en-US" altLang="zh-CN" dirty="0"/>
              <a:t>Web</a:t>
            </a:r>
            <a:r>
              <a:rPr lang="zh-CN" altLang="en-US" dirty="0"/>
              <a:t>服务器。</a:t>
            </a:r>
            <a:endParaRPr lang="zh-CN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目前系统开发维护与系统重构并行，</a:t>
            </a:r>
            <a:r>
              <a:rPr lang="en-US" altLang="zh-CN" dirty="0"/>
              <a:t>PHP</a:t>
            </a:r>
            <a:r>
              <a:rPr lang="zh-CN" altLang="en-US" dirty="0"/>
              <a:t>与</a:t>
            </a:r>
            <a:r>
              <a:rPr lang="en-US" altLang="zh-CN" dirty="0"/>
              <a:t>Java</a:t>
            </a:r>
            <a:r>
              <a:rPr lang="zh-CN" altLang="en-US" dirty="0"/>
              <a:t>语言共存，</a:t>
            </a:r>
            <a:r>
              <a:rPr lang="en-US" altLang="zh-CN" dirty="0"/>
              <a:t>Nginx</a:t>
            </a:r>
            <a:r>
              <a:rPr lang="zh-CN" altLang="en-US" dirty="0"/>
              <a:t>实现“无感重构”。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5157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8F2C0-1325-684A-A660-A54CE5499B16}"/>
              </a:ext>
            </a:extLst>
          </p:cNvPr>
          <p:cNvSpPr txBox="1"/>
          <p:nvPr/>
        </p:nvSpPr>
        <p:spPr>
          <a:xfrm>
            <a:off x="7592838" y="-350089"/>
            <a:ext cx="52114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0" dirty="0">
                <a:solidFill>
                  <a:srgbClr val="C21C1C"/>
                </a:solidFill>
                <a:latin typeface="+mj-ea"/>
                <a:ea typeface="+mj-ea"/>
                <a:cs typeface="Arial" panose="020B0604020202020204" pitchFamily="34" charset="0"/>
              </a:rPr>
              <a:t>1</a:t>
            </a:r>
            <a:endParaRPr kumimoji="1" lang="zh-CN" altLang="en-US" sz="40000" dirty="0">
              <a:solidFill>
                <a:srgbClr val="C21C1C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71115C-E467-3C4F-8AA8-9CBF8D094F66}"/>
              </a:ext>
            </a:extLst>
          </p:cNvPr>
          <p:cNvSpPr txBox="1"/>
          <p:nvPr/>
        </p:nvSpPr>
        <p:spPr>
          <a:xfrm>
            <a:off x="612265" y="3809846"/>
            <a:ext cx="5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常用技巧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841676-5853-4EB7-958E-A8EC2FBBE776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57150">
            <a:solidFill>
              <a:srgbClr val="A80D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F2A74EDC-1FFE-4A27-BD60-12B259E3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2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静态</a:t>
            </a:r>
            <a:r>
              <a:rPr kumimoji="1"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HTTP</a:t>
            </a:r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服务器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2050" name="Picture 2" descr="微信公众平台启用全新LOGO_设计资讯_全力设计">
            <a:extLst>
              <a:ext uri="{FF2B5EF4-FFF2-40B4-BE49-F238E27FC236}">
                <a16:creationId xmlns:a16="http://schemas.microsoft.com/office/drawing/2014/main" id="{951C7450-228A-7529-9052-B70346A60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533" y="2180987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0F16DB-D490-415C-221A-EAD9AF7504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79" y="2013246"/>
            <a:ext cx="8016490" cy="184995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331712-CF04-A14D-7C17-4B3BE7FA4A0F}"/>
              </a:ext>
            </a:extLst>
          </p:cNvPr>
          <p:cNvSpPr txBox="1"/>
          <p:nvPr/>
        </p:nvSpPr>
        <p:spPr>
          <a:xfrm>
            <a:off x="416519" y="5091627"/>
            <a:ext cx="10925557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dirty="0"/>
              <a:t>Nginx</a:t>
            </a:r>
            <a:r>
              <a:rPr lang="zh-CN" altLang="en-US" dirty="0"/>
              <a:t>作为</a:t>
            </a:r>
            <a:r>
              <a:rPr lang="en-US" altLang="zh-CN" dirty="0"/>
              <a:t>HTTP</a:t>
            </a:r>
            <a:r>
              <a:rPr lang="zh-CN" altLang="en-US" dirty="0"/>
              <a:t>服务器可以将服务器上的静态文件展示给客户端以及第三方服务（微信公众号、</a:t>
            </a:r>
            <a:r>
              <a:rPr lang="en-US" altLang="zh-CN" dirty="0"/>
              <a:t>POPO</a:t>
            </a:r>
            <a:r>
              <a:rPr lang="zh-CN" altLang="en-US" dirty="0"/>
              <a:t>）。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6708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自定义错误页面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6922BD-AB66-7A97-44AB-2CC6786BE1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79" y="1653206"/>
            <a:ext cx="3929232" cy="26332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366A89D-EDCA-1BD4-12C6-EA018C288401}"/>
              </a:ext>
            </a:extLst>
          </p:cNvPr>
          <p:cNvSpPr txBox="1"/>
          <p:nvPr/>
        </p:nvSpPr>
        <p:spPr>
          <a:xfrm>
            <a:off x="775816" y="5169204"/>
            <a:ext cx="9554957" cy="1296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en-US" altLang="zh-CN" dirty="0"/>
              <a:t>Nginx</a:t>
            </a:r>
            <a:r>
              <a:rPr lang="zh-CN" altLang="en-US" dirty="0"/>
              <a:t>原本冰冷的错误提示页面给用户带来不好的体验，自定义错误页面更加友好和直观。</a:t>
            </a: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使用</a:t>
            </a:r>
            <a:r>
              <a:rPr lang="en-US" altLang="zh-CN" b="0" i="0" dirty="0" err="1">
                <a:solidFill>
                  <a:srgbClr val="212529"/>
                </a:solidFill>
                <a:effectLst/>
                <a:latin typeface="system-ui"/>
              </a:rPr>
              <a:t>error_page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指令，您可以配置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NGINX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返回自定义页面以及错误代码，替换响应中的其他错误代码，或将浏览器重定向到其他</a:t>
            </a:r>
            <a:r>
              <a:rPr lang="en-US" altLang="zh-CN" b="0" i="0" dirty="0">
                <a:solidFill>
                  <a:srgbClr val="212529"/>
                </a:solidFill>
                <a:effectLst/>
                <a:latin typeface="system-ui"/>
              </a:rPr>
              <a:t>URI</a:t>
            </a:r>
            <a:r>
              <a:rPr lang="zh-CN" altLang="en-US" b="0" i="0" dirty="0">
                <a:solidFill>
                  <a:srgbClr val="212529"/>
                </a:solidFill>
                <a:effectLst/>
                <a:latin typeface="system-ui"/>
              </a:rPr>
              <a:t>。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682E9B-BA57-3653-31ED-6C800F0FB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9456" y="1653204"/>
            <a:ext cx="5398365" cy="26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7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6855C8F-289F-3043-86B7-89B537BD08C2}"/>
              </a:ext>
            </a:extLst>
          </p:cNvPr>
          <p:cNvSpPr txBox="1"/>
          <p:nvPr/>
        </p:nvSpPr>
        <p:spPr>
          <a:xfrm>
            <a:off x="416520" y="394263"/>
            <a:ext cx="4419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反向代理</a:t>
            </a: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ADEA80C9-59E2-674A-9CFF-0BE0654456AB}"/>
              </a:ext>
            </a:extLst>
          </p:cNvPr>
          <p:cNvCxnSpPr>
            <a:cxnSpLocks/>
          </p:cNvCxnSpPr>
          <p:nvPr/>
        </p:nvCxnSpPr>
        <p:spPr>
          <a:xfrm>
            <a:off x="514179" y="1300733"/>
            <a:ext cx="532800" cy="0"/>
          </a:xfrm>
          <a:prstGeom prst="line">
            <a:avLst/>
          </a:prstGeom>
          <a:ln w="25400">
            <a:solidFill>
              <a:srgbClr val="A50A0D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:a16="http://schemas.microsoft.com/office/drawing/2014/main" id="{CE3E84DA-93FB-4152-AD0D-1AF0E536F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E09473-322C-571A-801B-FD586F2830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79" y="1994218"/>
            <a:ext cx="5274310" cy="30695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FBAE03-2205-28C3-26F4-813CF063119A}"/>
              </a:ext>
            </a:extLst>
          </p:cNvPr>
          <p:cNvSpPr txBox="1"/>
          <p:nvPr/>
        </p:nvSpPr>
        <p:spPr>
          <a:xfrm>
            <a:off x="7043738" y="2880694"/>
            <a:ext cx="3895725" cy="1712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负载均衡、虚拟主机等都基于反向代理实现。</a:t>
            </a:r>
            <a:endParaRPr lang="en-US" altLang="zh-CN" dirty="0"/>
          </a:p>
          <a:p>
            <a:pPr marL="342900" lvl="0" indent="-342900" algn="just">
              <a:lnSpc>
                <a:spcPct val="150000"/>
              </a:lnSpc>
              <a:buFont typeface="Wingdings" panose="05000000000000000000" pitchFamily="2" charset="2"/>
              <a:buChar char=""/>
            </a:pPr>
            <a:r>
              <a:rPr lang="zh-CN" altLang="en-US" dirty="0"/>
              <a:t>反向代理可以隐藏服务器信息，保证内网安全。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42141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1F8F2C0-1325-684A-A660-A54CE5499B16}"/>
              </a:ext>
            </a:extLst>
          </p:cNvPr>
          <p:cNvSpPr txBox="1"/>
          <p:nvPr/>
        </p:nvSpPr>
        <p:spPr>
          <a:xfrm>
            <a:off x="7592838" y="-350089"/>
            <a:ext cx="521142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0" dirty="0">
                <a:solidFill>
                  <a:srgbClr val="C21C1C"/>
                </a:solidFill>
                <a:latin typeface="+mj-ea"/>
                <a:ea typeface="+mj-ea"/>
                <a:cs typeface="Arial" panose="020B0604020202020204" pitchFamily="34" charset="0"/>
              </a:rPr>
              <a:t>2</a:t>
            </a:r>
            <a:endParaRPr kumimoji="1" lang="zh-CN" altLang="en-US" sz="40000" dirty="0">
              <a:solidFill>
                <a:srgbClr val="C21C1C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371115C-E467-3C4F-8AA8-9CBF8D094F66}"/>
              </a:ext>
            </a:extLst>
          </p:cNvPr>
          <p:cNvSpPr txBox="1"/>
          <p:nvPr/>
        </p:nvSpPr>
        <p:spPr>
          <a:xfrm>
            <a:off x="612265" y="3809846"/>
            <a:ext cx="52913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Nginx</a:t>
            </a:r>
            <a:r>
              <a:rPr kumimoji="1" lang="zh-CN" altLang="en-US" sz="5400" b="1" dirty="0">
                <a:solidFill>
                  <a:srgbClr val="A80D0B"/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配置解析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3841676-5853-4EB7-958E-A8EC2FBBE776}"/>
              </a:ext>
            </a:extLst>
          </p:cNvPr>
          <p:cNvCxnSpPr>
            <a:cxnSpLocks/>
          </p:cNvCxnSpPr>
          <p:nvPr/>
        </p:nvCxnSpPr>
        <p:spPr>
          <a:xfrm>
            <a:off x="683438" y="6111095"/>
            <a:ext cx="10718593" cy="0"/>
          </a:xfrm>
          <a:prstGeom prst="line">
            <a:avLst/>
          </a:prstGeom>
          <a:ln w="57150">
            <a:solidFill>
              <a:srgbClr val="A80D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形 8">
            <a:extLst>
              <a:ext uri="{FF2B5EF4-FFF2-40B4-BE49-F238E27FC236}">
                <a16:creationId xmlns:a16="http://schemas.microsoft.com/office/drawing/2014/main" id="{F2A74EDC-1FFE-4A27-BD60-12B259E32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39463" y="6430128"/>
            <a:ext cx="763381" cy="13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87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2570</TotalTime>
  <Words>3983</Words>
  <Application>Microsoft Office PowerPoint</Application>
  <PresentationFormat>宽屏</PresentationFormat>
  <Paragraphs>283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7" baseType="lpstr">
      <vt:lpstr>-apple-system</vt:lpstr>
      <vt:lpstr>Helvetica Neue</vt:lpstr>
      <vt:lpstr>PingFang SC</vt:lpstr>
      <vt:lpstr>PingFang SC Light</vt:lpstr>
      <vt:lpstr>PingFang SC Semibold</vt:lpstr>
      <vt:lpstr>PingFang SC Thin</vt:lpstr>
      <vt:lpstr>Songti SC Black</vt:lpstr>
      <vt:lpstr>system-ui</vt:lpstr>
      <vt:lpstr>等线</vt:lpstr>
      <vt:lpstr>等线 Light</vt:lpstr>
      <vt:lpstr>微软雅黑</vt:lpstr>
      <vt:lpstr>微软雅黑</vt:lpstr>
      <vt:lpstr>Arial</vt:lpstr>
      <vt:lpstr>Consolas</vt:lpstr>
      <vt:lpstr>Lato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马凌</dc:creator>
  <cp:lastModifiedBy>马凌</cp:lastModifiedBy>
  <cp:revision>197</cp:revision>
  <dcterms:created xsi:type="dcterms:W3CDTF">2022-09-22T12:15:31Z</dcterms:created>
  <dcterms:modified xsi:type="dcterms:W3CDTF">2022-09-28T06:48:53Z</dcterms:modified>
</cp:coreProperties>
</file>